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61"/>
  </p:notesMasterIdLst>
  <p:sldIdLst>
    <p:sldId id="256" r:id="rId2"/>
    <p:sldId id="477" r:id="rId3"/>
    <p:sldId id="478" r:id="rId4"/>
    <p:sldId id="448" r:id="rId5"/>
    <p:sldId id="479" r:id="rId6"/>
    <p:sldId id="1255" r:id="rId7"/>
    <p:sldId id="1273" r:id="rId8"/>
    <p:sldId id="1274" r:id="rId9"/>
    <p:sldId id="1257" r:id="rId10"/>
    <p:sldId id="449" r:id="rId11"/>
    <p:sldId id="450" r:id="rId12"/>
    <p:sldId id="1060" r:id="rId13"/>
    <p:sldId id="1252" r:id="rId14"/>
    <p:sldId id="1253" r:id="rId15"/>
    <p:sldId id="1254" r:id="rId16"/>
    <p:sldId id="1258" r:id="rId17"/>
    <p:sldId id="1263" r:id="rId18"/>
    <p:sldId id="1264" r:id="rId19"/>
    <p:sldId id="1265" r:id="rId20"/>
    <p:sldId id="1259" r:id="rId21"/>
    <p:sldId id="1260" r:id="rId22"/>
    <p:sldId id="1261" r:id="rId23"/>
    <p:sldId id="1262" r:id="rId24"/>
    <p:sldId id="452" r:id="rId25"/>
    <p:sldId id="495" r:id="rId26"/>
    <p:sldId id="1268" r:id="rId27"/>
    <p:sldId id="1269" r:id="rId28"/>
    <p:sldId id="453" r:id="rId29"/>
    <p:sldId id="1275" r:id="rId30"/>
    <p:sldId id="1276" r:id="rId31"/>
    <p:sldId id="1266" r:id="rId32"/>
    <p:sldId id="454" r:id="rId33"/>
    <p:sldId id="493" r:id="rId34"/>
    <p:sldId id="494" r:id="rId35"/>
    <p:sldId id="456" r:id="rId36"/>
    <p:sldId id="1267" r:id="rId37"/>
    <p:sldId id="1271" r:id="rId38"/>
    <p:sldId id="1272" r:id="rId39"/>
    <p:sldId id="1277" r:id="rId40"/>
    <p:sldId id="905" r:id="rId41"/>
    <p:sldId id="458" r:id="rId42"/>
    <p:sldId id="459" r:id="rId43"/>
    <p:sldId id="460" r:id="rId44"/>
    <p:sldId id="483" r:id="rId45"/>
    <p:sldId id="1226" r:id="rId46"/>
    <p:sldId id="1251" r:id="rId47"/>
    <p:sldId id="461" r:id="rId48"/>
    <p:sldId id="489" r:id="rId49"/>
    <p:sldId id="462" r:id="rId50"/>
    <p:sldId id="463" r:id="rId51"/>
    <p:sldId id="488" r:id="rId52"/>
    <p:sldId id="490" r:id="rId53"/>
    <p:sldId id="464" r:id="rId54"/>
    <p:sldId id="480" r:id="rId55"/>
    <p:sldId id="481" r:id="rId56"/>
    <p:sldId id="491" r:id="rId57"/>
    <p:sldId id="492" r:id="rId58"/>
    <p:sldId id="465" r:id="rId59"/>
    <p:sldId id="447" r:id="rId6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109" d="100"/>
          <a:sy n="109" d="100"/>
        </p:scale>
        <p:origin x="1241" y="5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000" dirty="0"/>
            <a:t>所有损害优化的方法都是正则化。</a:t>
          </a:r>
        </a:p>
      </dgm:t>
    </dgm:pt>
    <dgm:pt modelId="{1C7A80F1-86C4-424F-9840-90BCB07D654B}" type="sibTrans" cxnId="{C81B5CC3-E7EF-4012-9950-B3EC99F54573}">
      <dgm:prSet/>
      <dgm:spPr/>
      <dgm:t>
        <a:bodyPr/>
        <a:lstStyle/>
        <a:p>
          <a:endParaRPr lang="zh-CN" altLang="en-US" sz="900"/>
        </a:p>
      </dgm:t>
    </dgm:pt>
    <dgm:pt modelId="{0BDF28E4-3DD2-49C4-ADA0-8A4D042CDCAA}" type="parTrans" cxnId="{C81B5CC3-E7EF-4012-9950-B3EC99F54573}">
      <dgm:prSet/>
      <dgm:spPr/>
      <dgm:t>
        <a:bodyPr/>
        <a:lstStyle/>
        <a:p>
          <a:endParaRPr lang="zh-CN" altLang="en-US" sz="900"/>
        </a:p>
      </dgm:t>
    </dgm:pt>
    <dgm:pt modelId="{DB307B8E-5B07-4FB9-927C-FCB1686BA255}">
      <dgm:prSet custT="1"/>
      <dgm:spPr/>
      <dgm:t>
        <a:bodyPr/>
        <a:lstStyle/>
        <a:p>
          <a:pPr rtl="0"/>
          <a:r>
            <a:rPr lang="zh-CN" altLang="en-US" sz="1800" dirty="0"/>
            <a:t>增加优化约束</a:t>
          </a:r>
          <a:endParaRPr lang="en-US" altLang="zh-CN" sz="1800" dirty="0"/>
        </a:p>
      </dgm:t>
    </dgm:pt>
    <dgm:pt modelId="{A9229453-57E9-4A0C-9186-0D49225E969E}" type="sibTrans" cxnId="{DA53CB38-9F6B-4C21-BD28-D1F63551230E}">
      <dgm:prSet/>
      <dgm:spPr/>
      <dgm:t>
        <a:bodyPr/>
        <a:lstStyle/>
        <a:p>
          <a:endParaRPr lang="zh-CN" altLang="en-US" sz="900"/>
        </a:p>
      </dgm:t>
    </dgm:pt>
    <dgm:pt modelId="{40A169F2-70EE-4009-97A2-C1E2CA251AE8}" type="parTrans" cxnId="{DA53CB38-9F6B-4C21-BD28-D1F63551230E}">
      <dgm:prSet/>
      <dgm:spPr/>
      <dgm:t>
        <a:bodyPr/>
        <a:lstStyle/>
        <a:p>
          <a:endParaRPr lang="zh-CN" altLang="en-US" sz="900"/>
        </a:p>
      </dgm:t>
    </dgm:pt>
    <dgm:pt modelId="{3A66B05C-C306-4566-ADB4-BD58EF99E13F}">
      <dgm:prSet custT="1"/>
      <dgm:spPr/>
      <dgm:t>
        <a:bodyPr/>
        <a:lstStyle/>
        <a:p>
          <a:pPr rtl="0"/>
          <a:r>
            <a:rPr lang="zh-CN" altLang="en-US" sz="1800" dirty="0"/>
            <a:t>干扰优化过程</a:t>
          </a:r>
        </a:p>
      </dgm:t>
    </dgm:pt>
    <dgm:pt modelId="{C0EB23F3-E30C-4600-81D9-825401C2251F}" type="sibTrans" cxnId="{B37680F7-BA20-4DD0-BBFC-22FFC6988DAB}">
      <dgm:prSet/>
      <dgm:spPr/>
      <dgm:t>
        <a:bodyPr/>
        <a:lstStyle/>
        <a:p>
          <a:endParaRPr lang="zh-CN" altLang="en-US" sz="900"/>
        </a:p>
      </dgm:t>
    </dgm:pt>
    <dgm:pt modelId="{013B59AA-A8DF-4C7C-9DB4-7BB8FC4371C0}" type="parTrans" cxnId="{B37680F7-BA20-4DD0-BBFC-22FFC6988DAB}">
      <dgm:prSet/>
      <dgm:spPr/>
      <dgm:t>
        <a:bodyPr/>
        <a:lstStyle/>
        <a:p>
          <a:endParaRPr lang="zh-CN" altLang="en-US" sz="9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2945606" y="597794"/>
          <a:ext cx="1611974" cy="559528"/>
        </a:xfrm>
        <a:custGeom>
          <a:avLst/>
          <a:gdLst/>
          <a:ahLst/>
          <a:cxnLst/>
          <a:rect l="0" t="0" r="0" b="0"/>
          <a:pathLst>
            <a:path>
              <a:moveTo>
                <a:pt x="0" y="0"/>
              </a:moveTo>
              <a:lnTo>
                <a:pt x="0" y="279764"/>
              </a:lnTo>
              <a:lnTo>
                <a:pt x="1611974" y="279764"/>
              </a:lnTo>
              <a:lnTo>
                <a:pt x="1611974" y="559528"/>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333631" y="597794"/>
          <a:ext cx="1611974" cy="559528"/>
        </a:xfrm>
        <a:custGeom>
          <a:avLst/>
          <a:gdLst/>
          <a:ahLst/>
          <a:cxnLst/>
          <a:rect l="0" t="0" r="0" b="0"/>
          <a:pathLst>
            <a:path>
              <a:moveTo>
                <a:pt x="1611974" y="0"/>
              </a:moveTo>
              <a:lnTo>
                <a:pt x="1611974" y="279764"/>
              </a:lnTo>
              <a:lnTo>
                <a:pt x="0" y="279764"/>
              </a:lnTo>
              <a:lnTo>
                <a:pt x="0" y="559528"/>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937231" y="134132"/>
          <a:ext cx="4016748" cy="46366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所有损害优化的方法都是正则化。</a:t>
          </a:r>
        </a:p>
      </dsp:txBody>
      <dsp:txXfrm>
        <a:off x="937231" y="134132"/>
        <a:ext cx="4016748" cy="463662"/>
      </dsp:txXfrm>
    </dsp:sp>
    <dsp:sp modelId="{D2B477F3-791F-46FC-A50D-FA3601860E25}">
      <dsp:nvSpPr>
        <dsp:cNvPr id="0" name=""/>
        <dsp:cNvSpPr/>
      </dsp:nvSpPr>
      <dsp:spPr>
        <a:xfrm>
          <a:off x="1420" y="1157323"/>
          <a:ext cx="2664421" cy="461144"/>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增加优化约束</a:t>
          </a:r>
          <a:endParaRPr lang="en-US" altLang="zh-CN" sz="1800" kern="1200" dirty="0"/>
        </a:p>
      </dsp:txBody>
      <dsp:txXfrm>
        <a:off x="1420" y="1157323"/>
        <a:ext cx="2664421" cy="461144"/>
      </dsp:txXfrm>
    </dsp:sp>
    <dsp:sp modelId="{7509D6B6-898D-4FC7-8441-00720BF18D07}">
      <dsp:nvSpPr>
        <dsp:cNvPr id="0" name=""/>
        <dsp:cNvSpPr/>
      </dsp:nvSpPr>
      <dsp:spPr>
        <a:xfrm>
          <a:off x="3225370" y="1157323"/>
          <a:ext cx="2664421" cy="449607"/>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干扰优化过程</a:t>
          </a:r>
        </a:p>
      </dsp:txBody>
      <dsp:txXfrm>
        <a:off x="3225370" y="1157323"/>
        <a:ext cx="2664421" cy="44960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0-04-19T17:11:36.332"/>
    </inkml:context>
    <inkml:brush xml:id="br0">
      <inkml:brushProperty name="width" value="0.05292" units="cm"/>
      <inkml:brushProperty name="height" value="0.05292" units="cm"/>
      <inkml:brushProperty name="color" value="#FF0000"/>
    </inkml:brush>
  </inkml:definitions>
  <inkml:trace contextRef="#ctx0" brushRef="#br0">4302 3060 0,'0'0'24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4/20/2020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loud.google.com/tpu/docs/inception-v3-advance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ψ(·)</a:t>
            </a:r>
            <a:r>
              <a:rPr lang="zh-CN" altLang="en-US" dirty="0"/>
              <a:t>为学习率缩放函数，可以取</a:t>
            </a:r>
            <a:r>
              <a:rPr lang="en-US" altLang="zh-CN" dirty="0"/>
              <a:t>1</a:t>
            </a:r>
            <a:r>
              <a:rPr lang="zh-CN" altLang="en-US" dirty="0"/>
              <a:t>或梯度的模的移动平均；</a:t>
            </a:r>
            <a:endParaRPr lang="en-US" altLang="zh-CN" dirty="0"/>
          </a:p>
          <a:p>
            <a:r>
              <a:rPr lang="zh-CN" altLang="en-US" dirty="0"/>
              <a:t>如</a:t>
            </a:r>
            <a:r>
              <a:rPr lang="en-US" altLang="zh-CN" dirty="0"/>
              <a:t>ψ(·)</a:t>
            </a:r>
            <a:r>
              <a:rPr lang="zh-CN" altLang="en-US" dirty="0"/>
              <a:t>为优化后的参数更</a:t>
            </a:r>
          </a:p>
          <a:p>
            <a:r>
              <a:rPr lang="zh-CN" altLang="en-US" dirty="0"/>
              <a:t>新方向，可以取当前的梯度</a:t>
            </a:r>
            <a:r>
              <a:rPr lang="en-US" altLang="zh-CN" dirty="0"/>
              <a:t>g t </a:t>
            </a:r>
            <a:r>
              <a:rPr lang="zh-CN" altLang="en-US" dirty="0"/>
              <a:t>或历史梯度的移动平均。</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26</a:t>
            </a:fld>
            <a:endParaRPr lang="en-US" altLang="zh-CN"/>
          </a:p>
        </p:txBody>
      </p:sp>
    </p:spTree>
    <p:extLst>
      <p:ext uri="{BB962C8B-B14F-4D97-AF65-F5344CB8AC3E}">
        <p14:creationId xmlns:p14="http://schemas.microsoft.com/office/powerpoint/2010/main" val="283178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p>
          <a:p>
            <a:r>
              <a:rPr lang="en-US" altLang="zh-CN" dirty="0"/>
              <a:t>B </a:t>
            </a:r>
            <a:r>
              <a:rPr lang="zh-CN" altLang="en-US" dirty="0"/>
              <a:t>是净输入</a:t>
            </a:r>
            <a:r>
              <a:rPr lang="en-US" altLang="zh-CN" dirty="0"/>
              <a:t>z(l) </a:t>
            </a:r>
            <a:r>
              <a:rPr lang="zh-CN" altLang="en-US" dirty="0"/>
              <a:t>的函数，而不是常量。因此在计算参数梯度时需要考虑</a:t>
            </a:r>
            <a:r>
              <a:rPr lang="en-US" altLang="zh-CN" dirty="0"/>
              <a:t>µ B </a:t>
            </a:r>
            <a:r>
              <a:rPr lang="zh-CN" altLang="en-US" dirty="0"/>
              <a:t>和</a:t>
            </a:r>
            <a:r>
              <a:rPr lang="en-US" altLang="zh-CN" dirty="0"/>
              <a:t>σ 2</a:t>
            </a:r>
          </a:p>
          <a:p>
            <a:r>
              <a:rPr lang="en-US" altLang="zh-CN" dirty="0"/>
              <a:t>B </a:t>
            </a:r>
            <a:r>
              <a:rPr lang="zh-CN" altLang="en-US" dirty="0"/>
              <a:t>的影响。当训练完成时，用整个数据集上的均值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p>
          <a:p>
            <a:r>
              <a:rPr lang="en-US" altLang="zh-CN" dirty="0"/>
              <a:t>B </a:t>
            </a:r>
            <a:r>
              <a:rPr lang="zh-CN" altLang="en-US" dirty="0"/>
              <a:t>。在实践中，</a:t>
            </a:r>
            <a:r>
              <a:rPr lang="en-US" altLang="zh-CN" dirty="0"/>
              <a:t>µ B </a:t>
            </a:r>
            <a:r>
              <a:rPr lang="zh-CN" altLang="en-US" dirty="0"/>
              <a:t>和</a:t>
            </a:r>
            <a:r>
              <a:rPr lang="en-US" altLang="zh-CN" dirty="0"/>
              <a:t>σ 2B </a:t>
            </a:r>
            <a:r>
              <a:rPr lang="zh-CN" altLang="en-US" dirty="0"/>
              <a:t>也可以用移动平均来计算</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328719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4231606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55</a:t>
            </a:fld>
            <a:endParaRPr lang="en-US" altLang="zh-CN"/>
          </a:p>
        </p:txBody>
      </p:sp>
    </p:spTree>
    <p:extLst>
      <p:ext uri="{BB962C8B-B14F-4D97-AF65-F5344CB8AC3E}">
        <p14:creationId xmlns:p14="http://schemas.microsoft.com/office/powerpoint/2010/main" val="327912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371128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p>
          <a:p>
            <a:r>
              <a:rPr lang="zh-CN" altLang="en-US" dirty="0"/>
              <a:t>么在整个参数空间中，局部最优点的概率为</a:t>
            </a:r>
            <a:r>
              <a:rPr lang="en-US" altLang="zh-CN" dirty="0"/>
              <a:t>p 10,000 </a:t>
            </a:r>
            <a:r>
              <a:rPr lang="zh-CN" altLang="en-US" dirty="0"/>
              <a:t>，这种可能性非常小。也就</a:t>
            </a:r>
          </a:p>
          <a:p>
            <a:r>
              <a:rPr lang="zh-CN" altLang="en-US" dirty="0"/>
              <a:t>是说高维空间中，大部分梯度为</a:t>
            </a:r>
            <a:r>
              <a:rPr lang="en-US" altLang="zh-CN" dirty="0"/>
              <a:t>0</a:t>
            </a:r>
            <a:r>
              <a:rPr lang="zh-CN" altLang="en-US" dirty="0"/>
              <a:t>的点都是鞍点。</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13747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256538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57126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94409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63828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hlinkClick r:id="rId3"/>
              </a:rPr>
              <a:t>https://cloud.google.com/tpu/docs/inception-v3-advanced</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363274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24</a:t>
            </a:fld>
            <a:endParaRPr lang="en-US" altLang="zh-CN"/>
          </a:p>
        </p:txBody>
      </p:sp>
    </p:spTree>
    <p:extLst>
      <p:ext uri="{BB962C8B-B14F-4D97-AF65-F5344CB8AC3E}">
        <p14:creationId xmlns:p14="http://schemas.microsoft.com/office/powerpoint/2010/main" val="283426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Rectangle 10"/>
          <p:cNvSpPr/>
          <p:nvPr/>
        </p:nvSpPr>
        <p:spPr>
          <a:xfrm>
            <a:off x="999067" y="2438405"/>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999067" y="2438405"/>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1418167" y="2676528"/>
            <a:ext cx="9144000" cy="1514475"/>
          </a:xfrm>
        </p:spPr>
        <p:txBody>
          <a:bodyPr anchor="ctr"/>
          <a:lstStyle>
            <a:lvl1pPr algn="ctr">
              <a:defRPr sz="27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18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2946403" y="4800600"/>
            <a:ext cx="6737351" cy="1600200"/>
          </a:xfr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38650310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sp>
        <p:nvSpPr>
          <p:cNvPr id="4" name="Rectangle 10"/>
          <p:cNvSpPr/>
          <p:nvPr/>
        </p:nvSpPr>
        <p:spPr>
          <a:xfrm>
            <a:off x="999067" y="2438405"/>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5"/>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Title 7">
            <a:extLst>
              <a:ext uri="{FF2B5EF4-FFF2-40B4-BE49-F238E27FC236}">
                <a16:creationId xmlns:a16="http://schemas.microsoft.com/office/drawing/2014/main" id="{BFA67C34-BF26-437B-A691-AD2670BC144D}"/>
              </a:ext>
            </a:extLst>
          </p:cNvPr>
          <p:cNvSpPr>
            <a:spLocks noGrp="1"/>
          </p:cNvSpPr>
          <p:nvPr>
            <p:ph type="ctrTitle"/>
          </p:nvPr>
        </p:nvSpPr>
        <p:spPr>
          <a:xfrm>
            <a:off x="1418167" y="2676528"/>
            <a:ext cx="9144000" cy="1514475"/>
          </a:xfrm>
        </p:spPr>
        <p:txBody>
          <a:bodyPr anchor="ctr"/>
          <a:lstStyle>
            <a:lvl1pPr algn="ctr">
              <a:defRPr sz="27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2254009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1066800"/>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Tree>
    <p:extLst>
      <p:ext uri="{BB962C8B-B14F-4D97-AF65-F5344CB8AC3E}">
        <p14:creationId xmlns:p14="http://schemas.microsoft.com/office/powerpoint/2010/main" val="195804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096174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21240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两栏内容-图">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2215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260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6"/>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6"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946402" y="4800600"/>
            <a:ext cx="6737351"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113459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sp>
        <p:nvSpPr>
          <p:cNvPr id="4" name="Rectangle 3"/>
          <p:cNvSpPr/>
          <p:nvPr userDrawn="1"/>
        </p:nvSpPr>
        <p:spPr>
          <a:xfrm>
            <a:off x="4876800" y="3048003"/>
            <a:ext cx="3048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3667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1066801"/>
            <a:ext cx="10972800" cy="518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1032" name="Straight Connector 28"/>
          <p:cNvSpPr>
            <a:spLocks noChangeShapeType="1"/>
          </p:cNvSpPr>
          <p:nvPr/>
        </p:nvSpPr>
        <p:spPr bwMode="auto">
          <a:xfrm>
            <a:off x="609600" y="9906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050">
              <a:latin typeface="+mn-ea"/>
              <a:ea typeface="+mn-ea"/>
            </a:endParaRPr>
          </a:p>
        </p:txBody>
      </p:sp>
      <p:sp>
        <p:nvSpPr>
          <p:cNvPr id="8" name="Straight Connector 27">
            <a:extLst>
              <a:ext uri="{FF2B5EF4-FFF2-40B4-BE49-F238E27FC236}">
                <a16:creationId xmlns:a16="http://schemas.microsoft.com/office/drawing/2014/main" id="{AD870F7F-1CCC-4321-970F-12B70306405B}"/>
              </a:ext>
            </a:extLst>
          </p:cNvPr>
          <p:cNvSpPr>
            <a:spLocks noChangeShapeType="1"/>
          </p:cNvSpPr>
          <p:nvPr/>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9" name="Footer Placeholder 2">
            <a:extLst>
              <a:ext uri="{FF2B5EF4-FFF2-40B4-BE49-F238E27FC236}">
                <a16:creationId xmlns:a16="http://schemas.microsoft.com/office/drawing/2014/main" id="{B4DA9BC6-43CA-408A-BEB7-8746EA49C870}"/>
              </a:ext>
            </a:extLst>
          </p:cNvPr>
          <p:cNvSpPr txBox="1">
            <a:spLocks/>
          </p:cNvSpPr>
          <p:nvPr userDrawn="1"/>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1" name="Straight Connector 27">
            <a:extLst>
              <a:ext uri="{FF2B5EF4-FFF2-40B4-BE49-F238E27FC236}">
                <a16:creationId xmlns:a16="http://schemas.microsoft.com/office/drawing/2014/main" id="{9505729D-CF3C-4967-9064-401E786481BD}"/>
              </a:ext>
            </a:extLst>
          </p:cNvPr>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3" name="Rectangle 17">
            <a:extLst>
              <a:ext uri="{FF2B5EF4-FFF2-40B4-BE49-F238E27FC236}">
                <a16:creationId xmlns:a16="http://schemas.microsoft.com/office/drawing/2014/main" id="{C791C307-8421-4EC9-A248-3ECF3FDFC68D}"/>
              </a:ext>
            </a:extLst>
          </p:cNvPr>
          <p:cNvSpPr/>
          <p:nvPr userDrawn="1"/>
        </p:nvSpPr>
        <p:spPr>
          <a:xfrm>
            <a:off x="10972800" y="6362437"/>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extLst>
      <p:ext uri="{BB962C8B-B14F-4D97-AF65-F5344CB8AC3E}">
        <p14:creationId xmlns:p14="http://schemas.microsoft.com/office/powerpoint/2010/main" val="1405834788"/>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4" r:id="rId9"/>
  </p:sldLayoutIdLst>
  <p:hf hdr="0" ftr="0" dt="0"/>
  <p:txStyles>
    <p:titleStyle>
      <a:lvl1pPr algn="l" rtl="0" eaLnBrk="1" fontAlgn="base" hangingPunct="1">
        <a:spcBef>
          <a:spcPct val="0"/>
        </a:spcBef>
        <a:spcAft>
          <a:spcPct val="0"/>
        </a:spcAft>
        <a:defRPr sz="24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400" kern="1200" baseline="0" dirty="0" smtClean="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1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18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tmp"/><Relationship Id="rId7" Type="http://schemas.openxmlformats.org/officeDocument/2006/relationships/image" Target="../media/image10.tmp"/><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9.tmp"/><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tmp"/><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customXml" Target="../ink/ink1.xml"/><Relationship Id="rId4" Type="http://schemas.openxmlformats.org/officeDocument/2006/relationships/image" Target="../media/image13.tmp"/></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5.xml"/><Relationship Id="rId7" Type="http://schemas.openxmlformats.org/officeDocument/2006/relationships/image" Target="../media/image15.tmp"/><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4.tmp"/><Relationship Id="rId5" Type="http://schemas.openxmlformats.org/officeDocument/2006/relationships/hyperlink" Target="https://medium.com/towards-data-science/types-of-optimization-algorithms-used-in-neural-networks-and-ways-to-optimize-gradient-95ae5d39529f" TargetMode="External"/><Relationship Id="rId4" Type="http://schemas.openxmlformats.org/officeDocument/2006/relationships/hyperlink" Target="http://ruder.io/optimizing-gradient-descent/index.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jeremyjordan.me/nn-learning-rate/"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openreview.net/pdf?id=B1Yy1BxCZ"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arxiv.org/abs/1706.02677"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4.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image" Target="../media/image27.tmp"/></Relationships>
</file>

<file path=ppt/slides/_rels/slide21.xml.rels><?xml version="1.0" encoding="UTF-8" standalone="yes"?>
<Relationships xmlns="http://schemas.openxmlformats.org/package/2006/relationships"><Relationship Id="rId3" Type="http://schemas.openxmlformats.org/officeDocument/2006/relationships/hyperlink" Target="https://www.quora.com/What-exactly-is-momentum-in-machine-learning" TargetMode="External"/><Relationship Id="rId2" Type="http://schemas.openxmlformats.org/officeDocument/2006/relationships/image" Target="../media/image30.tmp"/><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3.xml"/><Relationship Id="rId4" Type="http://schemas.openxmlformats.org/officeDocument/2006/relationships/image" Target="../media/image36.tmp"/></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8.gif"/></Relationships>
</file>

<file path=ppt/slides/_rels/slide2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3.xml"/><Relationship Id="rId4" Type="http://schemas.openxmlformats.org/officeDocument/2006/relationships/image" Target="../media/image41.tmp"/></Relationships>
</file>

<file path=ppt/slides/_rels/slide2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3.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45.tmp"/></Relationships>
</file>

<file path=ppt/slides/_rels/slide31.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5.xml"/><Relationship Id="rId4" Type="http://schemas.openxmlformats.org/officeDocument/2006/relationships/image" Target="../media/image49.tm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2.tmp"/><Relationship Id="rId4" Type="http://schemas.openxmlformats.org/officeDocument/2006/relationships/image" Target="../media/image51.tm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6" Type="http://schemas.openxmlformats.org/officeDocument/2006/relationships/image" Target="../media/image54.tmp"/><Relationship Id="rId5" Type="http://schemas.openxmlformats.org/officeDocument/2006/relationships/image" Target="../media/image53.tmp"/><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58.jpg"/></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9.png"/><Relationship Id="rId7" Type="http://schemas.openxmlformats.org/officeDocument/2006/relationships/diagramQuickStyle" Target="../diagrams/quickStyle1.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0.tmp"/><Relationship Id="rId9" Type="http://schemas.microsoft.com/office/2007/relationships/diagramDrawing" Target="../diagrams/drawing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48.xml.rels><?xml version="1.0" encoding="UTF-8" standalone="yes"?>
<Relationships xmlns="http://schemas.openxmlformats.org/package/2006/relationships"><Relationship Id="rId7" Type="http://schemas.openxmlformats.org/officeDocument/2006/relationships/image" Target="../media/image62.tmp"/><Relationship Id="rId1" Type="http://schemas.openxmlformats.org/officeDocument/2006/relationships/slideLayout" Target="../slideLayouts/slideLayout3.xml"/><Relationship Id="rId6" Type="http://schemas.openxmlformats.org/officeDocument/2006/relationships/image" Target="../media/image61.tmp"/><Relationship Id="rId5" Type="http://schemas.openxmlformats.org/officeDocument/2006/relationships/image" Target="../media/image230.png"/><Relationship Id="rId4" Type="http://schemas.openxmlformats.org/officeDocument/2006/relationships/image" Target="../media/image220.pn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tmp"/></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5" Type="http://schemas.openxmlformats.org/officeDocument/2006/relationships/image" Target="../media/image65.tmp"/><Relationship Id="rId4" Type="http://schemas.openxmlformats.org/officeDocument/2006/relationships/image" Target="../media/image290.png"/></Relationships>
</file>

<file path=ppt/slides/_rels/slide53.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3.xml"/><Relationship Id="rId6" Type="http://schemas.openxmlformats.org/officeDocument/2006/relationships/image" Target="../media/image67.tmp"/><Relationship Id="rId5" Type="http://schemas.openxmlformats.org/officeDocument/2006/relationships/image" Target="../media/image113.png"/></Relationships>
</file>

<file path=ppt/slides/_rels/slide54.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0.tm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a:t>网络优化与正则化</a:t>
            </a:r>
            <a:endParaRPr lang="zh-CN" altLang="en-US" dirty="0"/>
          </a:p>
        </p:txBody>
      </p:sp>
      <p:sp>
        <p:nvSpPr>
          <p:cNvPr id="6" name="副标题 5"/>
          <p:cNvSpPr>
            <a:spLocks noGrp="1"/>
          </p:cNvSpPr>
          <p:nvPr>
            <p:ph type="subTitle" idx="1"/>
          </p:nvPr>
        </p:nvSpPr>
        <p:spPr/>
        <p:txBody>
          <a:bodyPr/>
          <a:lstStyle/>
          <a:p>
            <a:r>
              <a:rPr lang="en-US" altLang="zh-CN"/>
              <a:t>《</a:t>
            </a:r>
            <a:r>
              <a:rPr lang="zh-CN" altLang="en-US"/>
              <a:t>神经网络与深度学习</a:t>
            </a:r>
            <a:r>
              <a:rPr lang="en-US" altLang="zh-CN"/>
              <a:t>》</a:t>
            </a:r>
            <a:endParaRPr lang="zh-CN" altLang="en-US" dirty="0"/>
          </a:p>
        </p:txBody>
      </p:sp>
      <p:sp>
        <p:nvSpPr>
          <p:cNvPr id="15" name="Text Placeholder 14"/>
          <p:cNvSpPr>
            <a:spLocks noGrp="1"/>
          </p:cNvSpPr>
          <p:nvPr>
            <p:ph type="body" sz="quarter" idx="10"/>
          </p:nvPr>
        </p:nvSpPr>
        <p:spPr/>
        <p:txBody>
          <a:bodyPr/>
          <a:lstStyle/>
          <a:p>
            <a:r>
              <a:rPr lang="en-US" altLang="zh-CN">
                <a:hlinkClick r:id="rId3"/>
              </a:rPr>
              <a:t>https://nndl.github.io/</a:t>
            </a:r>
            <a:endParaRPr lang="en-US" altLang="zh-CN"/>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优化算法：</a:t>
            </a:r>
            <a:br>
              <a:rPr lang="en-US" altLang="zh-CN"/>
            </a:br>
            <a:r>
              <a:rPr lang="zh-CN" altLang="en-US"/>
              <a:t>小批量随机梯度下降 </a:t>
            </a:r>
            <a:r>
              <a:rPr lang="en-US" altLang="zh-CN"/>
              <a:t>MiniBatch</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选取</a:t>
                </a:r>
                <a14:m>
                  <m:oMath xmlns:m="http://schemas.openxmlformats.org/officeDocument/2006/math">
                    <m:r>
                      <a:rPr lang="en-US" altLang="zh-CN" dirty="0" smtClean="0">
                        <a:latin typeface="Cambria Math" panose="02040503050406030204" pitchFamily="18" charset="0"/>
                      </a:rPr>
                      <m:t>𝐾</m:t>
                    </m:r>
                  </m:oMath>
                </a14:m>
                <a:r>
                  <a:rPr lang="zh-CN" altLang="en-US" dirty="0"/>
                  <a:t>个训练样本</a:t>
                </a:r>
                <a14:m>
                  <m:oMath xmlns:m="http://schemas.openxmlformats.org/officeDocument/2006/math">
                    <m:r>
                      <m:rPr>
                        <m:lit/>
                      </m:rPr>
                      <a:rPr lang="en-US" altLang="zh-CN" dirty="0">
                        <a:latin typeface="Cambria Math" panose="02040503050406030204" pitchFamily="18" charset="0"/>
                      </a:rPr>
                      <m:t>{</m:t>
                    </m:r>
                    <m:sSup>
                      <m:sSupPr>
                        <m:ctrlPr>
                          <a:rPr lang="en-US" altLang="zh-CN" i="1" dirty="0" smtClean="0">
                            <a:latin typeface="Cambria Math" panose="02040503050406030204" pitchFamily="18" charset="0"/>
                          </a:rPr>
                        </m:ctrlPr>
                      </m:sSupPr>
                      <m:e>
                        <m:r>
                          <m:rPr>
                            <m:sty m:val="p"/>
                          </m:rPr>
                          <a:rPr lang="en-US" altLang="zh-CN" dirty="0" err="1">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smtClean="0">
                                <a:latin typeface="Cambria Math" panose="02040503050406030204" pitchFamily="18" charset="0"/>
                              </a:rPr>
                              <m:t>𝑘</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y</m:t>
                        </m:r>
                      </m:e>
                      <m:sup>
                        <m:d>
                          <m:dPr>
                            <m:ctrlPr>
                              <a:rPr lang="en-US" altLang="zh-CN" i="1" dirty="0">
                                <a:latin typeface="Cambria Math" panose="02040503050406030204" pitchFamily="18" charset="0"/>
                              </a:rPr>
                            </m:ctrlPr>
                          </m:dPr>
                          <m:e>
                            <m:r>
                              <a:rPr lang="en-US" altLang="zh-CN" dirty="0" smtClean="0">
                                <a:latin typeface="Cambria Math" panose="02040503050406030204" pitchFamily="18" charset="0"/>
                              </a:rPr>
                              <m:t>𝑘</m:t>
                            </m:r>
                          </m:e>
                        </m:d>
                      </m:sup>
                    </m:sSup>
                    <m:sSubSup>
                      <m:sSubSupPr>
                        <m:ctrlPr>
                          <a:rPr lang="en-US" altLang="zh-CN" i="1" dirty="0">
                            <a:latin typeface="Cambria Math" panose="02040503050406030204" pitchFamily="18" charset="0"/>
                          </a:rPr>
                        </m:ctrlPr>
                      </m:sSubSupPr>
                      <m:e>
                        <m:r>
                          <m:rPr>
                            <m:lit/>
                          </m:rPr>
                          <a:rPr lang="en-US" altLang="zh-CN" dirty="0">
                            <a:latin typeface="Cambria Math" panose="02040503050406030204" pitchFamily="18" charset="0"/>
                          </a:rPr>
                          <m:t>}</m:t>
                        </m:r>
                      </m:e>
                      <m:sub>
                        <m:r>
                          <a:rPr lang="en-US" altLang="zh-CN" dirty="0" smtClean="0">
                            <a:latin typeface="Cambria Math" panose="02040503050406030204" pitchFamily="18" charset="0"/>
                          </a:rPr>
                          <m:t>𝑘</m:t>
                        </m:r>
                        <m:r>
                          <a:rPr lang="en-US" altLang="zh-CN" dirty="0">
                            <a:latin typeface="Cambria Math" panose="02040503050406030204" pitchFamily="18" charset="0"/>
                          </a:rPr>
                          <m:t>=1</m:t>
                        </m:r>
                      </m:sub>
                      <m:sup>
                        <m:r>
                          <m:rPr>
                            <m:sty m:val="p"/>
                          </m:rPr>
                          <a:rPr lang="en-US" altLang="zh-CN" dirty="0">
                            <a:latin typeface="Cambria Math" panose="02040503050406030204" pitchFamily="18" charset="0"/>
                          </a:rPr>
                          <m:t>K</m:t>
                        </m:r>
                      </m:sup>
                    </m:sSubSup>
                  </m:oMath>
                </a14:m>
                <a:r>
                  <a:rPr lang="zh-CN" altLang="en-US" dirty="0"/>
                  <a:t>，计算偏导数</a:t>
                </a:r>
                <a:endParaRPr lang="en-US" altLang="zh-CN" dirty="0"/>
              </a:p>
              <a:p>
                <a:endParaRPr lang="en-US" altLang="zh-CN" dirty="0"/>
              </a:p>
              <a:p>
                <a:endParaRPr lang="en-US" altLang="zh-CN" dirty="0"/>
              </a:p>
              <a:p>
                <a:r>
                  <a:rPr lang="zh-CN" altLang="en-US" dirty="0"/>
                  <a:t>定义梯度</a:t>
                </a:r>
                <a:endParaRPr lang="en-US" altLang="zh-CN" dirty="0"/>
              </a:p>
              <a:p>
                <a:endParaRPr lang="en-US" altLang="zh-CN" dirty="0"/>
              </a:p>
              <a:p>
                <a:endParaRPr lang="en-US" altLang="zh-CN" dirty="0"/>
              </a:p>
              <a:p>
                <a:r>
                  <a:rPr lang="zh-CN" altLang="en-US" dirty="0"/>
                  <a:t>更新参数</a:t>
                </a:r>
                <a:endParaRPr lang="en-US" altLang="zh-CN" dirty="0"/>
              </a:p>
              <a:p>
                <a:endParaRPr lang="en-US" altLang="zh-CN" dirty="0"/>
              </a:p>
              <a:p>
                <a:pPr lvl="1"/>
                <a:r>
                  <a:rPr lang="zh-CN" altLang="en-US" dirty="0"/>
                  <a:t>其中</a:t>
                </a:r>
                <a:r>
                  <a:rPr lang="en-US" altLang="zh-CN" dirty="0"/>
                  <a:t>α &gt; 0</a:t>
                </a:r>
                <a:r>
                  <a:rPr lang="zh-CN" altLang="en-US" dirty="0"/>
                  <a:t>为学习率</a:t>
                </a:r>
                <a:endParaRPr lang="en-US" altLang="zh-CN" dirty="0"/>
              </a:p>
              <a:p>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5"/>
                <a:stretch>
                  <a:fillRect l="-389" t="-241"/>
                </a:stretch>
              </a:blipFill>
            </p:spPr>
            <p:txBody>
              <a:bodyPr/>
              <a:lstStyle/>
              <a:p>
                <a:r>
                  <a:rPr lang="zh-CN" altLang="en-US">
                    <a:noFill/>
                  </a:rPr>
                  <a:t> </a:t>
                </a:r>
              </a:p>
            </p:txBody>
          </p:sp>
        </mc:Fallback>
      </mc:AlternateContent>
      <p:sp>
        <p:nvSpPr>
          <p:cNvPr id="6" name="文本框 5"/>
          <p:cNvSpPr txBox="1"/>
          <p:nvPr/>
        </p:nvSpPr>
        <p:spPr>
          <a:xfrm>
            <a:off x="7467600" y="3716001"/>
            <a:ext cx="2971800" cy="1569660"/>
          </a:xfrm>
          <a:prstGeom prst="rect">
            <a:avLst/>
          </a:prstGeom>
          <a:noFill/>
        </p:spPr>
        <p:txBody>
          <a:bodyPr wrap="square" rtlCol="0">
            <a:spAutoFit/>
          </a:bodyPr>
          <a:lstStyle/>
          <a:p>
            <a:r>
              <a:rPr lang="zh-CN" altLang="en-US" sz="2400" dirty="0">
                <a:solidFill>
                  <a:srgbClr val="FF0000"/>
                </a:solidFill>
              </a:rPr>
              <a:t>几个关键因素：</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小批量样本数量</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梯度</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学习率</a:t>
            </a:r>
          </a:p>
        </p:txBody>
      </p:sp>
      <p:pic>
        <p:nvPicPr>
          <p:cNvPr id="9" name="图片 8">
            <a:extLst>
              <a:ext uri="{FF2B5EF4-FFF2-40B4-BE49-F238E27FC236}">
                <a16:creationId xmlns:a16="http://schemas.microsoft.com/office/drawing/2014/main" id="{3B59DB33-7F9B-41A7-9B9B-33D026217F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0" y="1628796"/>
            <a:ext cx="2896147" cy="807769"/>
          </a:xfrm>
          <a:prstGeom prst="rect">
            <a:avLst/>
          </a:prstGeom>
        </p:spPr>
      </p:pic>
      <p:pic>
        <p:nvPicPr>
          <p:cNvPr id="13" name="图片 12">
            <a:extLst>
              <a:ext uri="{FF2B5EF4-FFF2-40B4-BE49-F238E27FC236}">
                <a16:creationId xmlns:a16="http://schemas.microsoft.com/office/drawing/2014/main" id="{04F042B2-F96B-41C5-9521-0A22B96F1F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0909" y="2743200"/>
            <a:ext cx="1262832" cy="477070"/>
          </a:xfrm>
          <a:prstGeom prst="rect">
            <a:avLst/>
          </a:prstGeom>
        </p:spPr>
      </p:pic>
      <p:pic>
        <p:nvPicPr>
          <p:cNvPr id="15" name="图片 14">
            <a:extLst>
              <a:ext uri="{FF2B5EF4-FFF2-40B4-BE49-F238E27FC236}">
                <a16:creationId xmlns:a16="http://schemas.microsoft.com/office/drawing/2014/main" id="{59409A28-8443-43D8-A919-8FBADA7E00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0909" y="3818652"/>
            <a:ext cx="1530210" cy="416048"/>
          </a:xfrm>
          <a:prstGeom prst="rect">
            <a:avLst/>
          </a:prstGeom>
        </p:spPr>
      </p:pic>
    </p:spTree>
    <p:custDataLst>
      <p:tags r:id="rId1"/>
    </p:custDataLst>
    <p:extLst>
      <p:ext uri="{BB962C8B-B14F-4D97-AF65-F5344CB8AC3E}">
        <p14:creationId xmlns:p14="http://schemas.microsoft.com/office/powerpoint/2010/main" val="6842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批量大小的影响</a:t>
            </a:r>
            <a:endParaRPr lang="zh-CN" altLang="en-US" dirty="0"/>
          </a:p>
        </p:txBody>
      </p:sp>
      <p:sp>
        <p:nvSpPr>
          <p:cNvPr id="7" name="内容占位符 6">
            <a:extLst>
              <a:ext uri="{FF2B5EF4-FFF2-40B4-BE49-F238E27FC236}">
                <a16:creationId xmlns:a16="http://schemas.microsoft.com/office/drawing/2014/main" id="{AE140E51-76D2-4715-8937-71069CDF02AB}"/>
              </a:ext>
            </a:extLst>
          </p:cNvPr>
          <p:cNvSpPr>
            <a:spLocks noGrp="1"/>
          </p:cNvSpPr>
          <p:nvPr>
            <p:ph idx="1"/>
          </p:nvPr>
        </p:nvSpPr>
        <p:spPr/>
        <p:txBody>
          <a:bodyPr/>
          <a:lstStyle/>
          <a:p>
            <a:r>
              <a:rPr lang="zh-CN" altLang="en-US" dirty="0"/>
              <a:t>批量大小不影响随机梯度的期望，但是会影响随机梯度的方差．</a:t>
            </a:r>
            <a:endParaRPr lang="en-US" altLang="zh-CN" dirty="0"/>
          </a:p>
          <a:p>
            <a:pPr lvl="1"/>
            <a:r>
              <a:rPr lang="zh-CN" altLang="en-US" dirty="0"/>
              <a:t>批量越大，随机梯度的方差越小，引入的噪声也越小，训练也越稳定，因此可以设置较大的学习率．</a:t>
            </a:r>
            <a:endParaRPr lang="en-US" altLang="zh-CN" dirty="0"/>
          </a:p>
          <a:p>
            <a:pPr lvl="1"/>
            <a:r>
              <a:rPr lang="zh-CN" altLang="en-US" dirty="0"/>
              <a:t>而批量较小时，需要设置较小的学习率，否则模型会不收敛．</a:t>
            </a:r>
          </a:p>
        </p:txBody>
      </p:sp>
      <p:sp>
        <p:nvSpPr>
          <p:cNvPr id="4" name="矩形 3"/>
          <p:cNvSpPr/>
          <p:nvPr/>
        </p:nvSpPr>
        <p:spPr>
          <a:xfrm>
            <a:off x="2965881" y="5959451"/>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5" name="图片 4">
            <a:extLst>
              <a:ext uri="{FF2B5EF4-FFF2-40B4-BE49-F238E27FC236}">
                <a16:creationId xmlns:a16="http://schemas.microsoft.com/office/drawing/2014/main" id="{BD035467-8095-4458-A9CD-05E002C54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864" y="2537068"/>
            <a:ext cx="4160937" cy="3482282"/>
          </a:xfrm>
          <a:prstGeom prst="rect">
            <a:avLst/>
          </a:prstGeom>
        </p:spPr>
      </p:pic>
      <p:pic>
        <p:nvPicPr>
          <p:cNvPr id="6" name="图片 5">
            <a:extLst>
              <a:ext uri="{FF2B5EF4-FFF2-40B4-BE49-F238E27FC236}">
                <a16:creationId xmlns:a16="http://schemas.microsoft.com/office/drawing/2014/main" id="{C444E4C5-645D-456B-9CAA-FE521F5FF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2514600"/>
            <a:ext cx="4267200" cy="3444000"/>
          </a:xfrm>
          <a:prstGeom prst="rect">
            <a:avLst/>
          </a:prstGeom>
        </p:spPr>
      </p:pic>
      <p:sp>
        <p:nvSpPr>
          <p:cNvPr id="8" name="矩形 7">
            <a:extLst>
              <a:ext uri="{FF2B5EF4-FFF2-40B4-BE49-F238E27FC236}">
                <a16:creationId xmlns:a16="http://schemas.microsoft.com/office/drawing/2014/main" id="{E4B44F99-1E39-4662-A79E-D54AD1CC8C7E}"/>
              </a:ext>
            </a:extLst>
          </p:cNvPr>
          <p:cNvSpPr/>
          <p:nvPr/>
        </p:nvSpPr>
        <p:spPr>
          <a:xfrm>
            <a:off x="10439400" y="3200400"/>
            <a:ext cx="1371600" cy="1569660"/>
          </a:xfrm>
          <a:prstGeom prst="rect">
            <a:avLst/>
          </a:prstGeom>
        </p:spPr>
        <p:txBody>
          <a:bodyPr wrap="square">
            <a:spAutoFit/>
          </a:bodyPr>
          <a:lstStyle/>
          <a:p>
            <a:r>
              <a:rPr lang="zh-CN" altLang="en-US" sz="1600" dirty="0">
                <a:solidFill>
                  <a:srgbClr val="FF0000"/>
                </a:solidFill>
              </a:rPr>
              <a:t> 4 种批量大小对应的学习率设置不同，因此并不是严格对比．</a:t>
            </a:r>
          </a:p>
        </p:txBody>
      </p:sp>
      <mc:AlternateContent xmlns:mc="http://schemas.openxmlformats.org/markup-compatibility/2006" xmlns:p14="http://schemas.microsoft.com/office/powerpoint/2010/main">
        <mc:Choice Requires="p14">
          <p:contentPart p14:bwMode="auto" r:id="rId5">
            <p14:nvContentPartPr>
              <p14:cNvPr id="18" name="墨迹 17">
                <a:extLst>
                  <a:ext uri="{FF2B5EF4-FFF2-40B4-BE49-F238E27FC236}">
                    <a16:creationId xmlns:a16="http://schemas.microsoft.com/office/drawing/2014/main" id="{B3F3B2A5-878D-491A-B1F5-367ED41B04CF}"/>
                  </a:ext>
                </a:extLst>
              </p14:cNvPr>
              <p14:cNvContentPartPr/>
              <p14:nvPr/>
            </p14:nvContentPartPr>
            <p14:xfrm>
              <a:off x="1548720" y="1101600"/>
              <a:ext cx="360" cy="360"/>
            </p14:xfrm>
          </p:contentPart>
        </mc:Choice>
        <mc:Fallback xmlns="">
          <p:pic>
            <p:nvPicPr>
              <p:cNvPr id="18" name="墨迹 17">
                <a:extLst>
                  <a:ext uri="{FF2B5EF4-FFF2-40B4-BE49-F238E27FC236}">
                    <a16:creationId xmlns:a16="http://schemas.microsoft.com/office/drawing/2014/main" id="{B3F3B2A5-878D-491A-B1F5-367ED41B04CF}"/>
                  </a:ext>
                </a:extLst>
              </p:cNvPr>
              <p:cNvPicPr/>
              <p:nvPr/>
            </p:nvPicPr>
            <p:blipFill>
              <a:blip r:embed="rId8"/>
              <a:stretch>
                <a:fillRect/>
              </a:stretch>
            </p:blipFill>
            <p:spPr>
              <a:xfrm>
                <a:off x="1539360" y="1092240"/>
                <a:ext cx="19080" cy="19080"/>
              </a:xfrm>
              <a:prstGeom prst="rect">
                <a:avLst/>
              </a:prstGeom>
            </p:spPr>
          </p:pic>
        </mc:Fallback>
      </mc:AlternateContent>
    </p:spTree>
    <p:extLst>
      <p:ext uri="{BB962C8B-B14F-4D97-AF65-F5344CB8AC3E}">
        <p14:creationId xmlns:p14="http://schemas.microsoft.com/office/powerpoint/2010/main" val="395372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如何改进？</a:t>
            </a:r>
            <a:endParaRPr lang="zh-CN" altLang="en-US" dirty="0"/>
          </a:p>
        </p:txBody>
      </p:sp>
      <p:sp>
        <p:nvSpPr>
          <p:cNvPr id="3" name="内容占位符 2"/>
          <p:cNvSpPr>
            <a:spLocks noGrp="1"/>
          </p:cNvSpPr>
          <p:nvPr>
            <p:ph idx="1"/>
          </p:nvPr>
        </p:nvSpPr>
        <p:spPr/>
        <p:txBody>
          <a:bodyPr/>
          <a:lstStyle/>
          <a:p>
            <a:r>
              <a:rPr lang="zh-CN" altLang="en-US"/>
              <a:t>标准的（小批量）梯度下降</a:t>
            </a:r>
            <a:endParaRPr lang="en-US" altLang="zh-CN"/>
          </a:p>
          <a:p>
            <a:r>
              <a:rPr lang="zh-CN" altLang="en-US"/>
              <a:t>学习率</a:t>
            </a:r>
            <a:endParaRPr lang="en-US" altLang="zh-CN"/>
          </a:p>
          <a:p>
            <a:pPr lvl="1"/>
            <a:r>
              <a:rPr lang="zh-CN" altLang="en-US"/>
              <a:t>学习率衰减</a:t>
            </a:r>
            <a:endParaRPr lang="en-US" altLang="zh-CN"/>
          </a:p>
          <a:p>
            <a:pPr lvl="1"/>
            <a:r>
              <a:rPr lang="en-US" altLang="zh-CN"/>
              <a:t>Adagrad</a:t>
            </a:r>
          </a:p>
          <a:p>
            <a:pPr lvl="1"/>
            <a:r>
              <a:rPr lang="en-US" altLang="zh-CN"/>
              <a:t>Adadelta</a:t>
            </a:r>
          </a:p>
          <a:p>
            <a:pPr lvl="1"/>
            <a:r>
              <a:rPr lang="en-US" altLang="zh-CN"/>
              <a:t>RMSprop</a:t>
            </a:r>
          </a:p>
          <a:p>
            <a:r>
              <a:rPr lang="zh-CN" altLang="en-US"/>
              <a:t>梯度</a:t>
            </a:r>
            <a:endParaRPr lang="en-US" altLang="zh-CN"/>
          </a:p>
          <a:p>
            <a:pPr lvl="1"/>
            <a:r>
              <a:rPr lang="en-US" altLang="zh-CN"/>
              <a:t>Momentum</a:t>
            </a:r>
          </a:p>
          <a:p>
            <a:pPr lvl="2"/>
            <a:r>
              <a:rPr lang="zh-CN" altLang="en-US"/>
              <a:t>计算负梯度的“加权移动平均”作为参数的更新方向</a:t>
            </a:r>
            <a:endParaRPr lang="en-US" altLang="zh-CN"/>
          </a:p>
          <a:p>
            <a:pPr lvl="1"/>
            <a:r>
              <a:rPr lang="en-US" altLang="zh-CN"/>
              <a:t>Nesterov accelerated gradient</a:t>
            </a:r>
          </a:p>
          <a:p>
            <a:pPr lvl="1"/>
            <a:r>
              <a:rPr lang="zh-CN" altLang="en-US"/>
              <a:t>梯度截断</a:t>
            </a:r>
            <a:endParaRPr lang="en-US" altLang="zh-CN" dirty="0"/>
          </a:p>
        </p:txBody>
      </p:sp>
      <p:sp>
        <p:nvSpPr>
          <p:cNvPr id="4" name="矩形 3"/>
          <p:cNvSpPr/>
          <p:nvPr/>
        </p:nvSpPr>
        <p:spPr>
          <a:xfrm>
            <a:off x="4953000" y="188894"/>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4"/>
              </a:rPr>
              <a:t>An overview of gradient descent optimization algorithms</a:t>
            </a:r>
            <a:endParaRPr lang="en-US" altLang="zh-CN" sz="1400" dirty="0">
              <a:hlinkClick r:id="rId5"/>
            </a:endParaRPr>
          </a:p>
          <a:p>
            <a:pPr marL="342900" indent="-342900">
              <a:buFont typeface="+mj-lt"/>
              <a:buAutoNum type="arabicPeriod"/>
            </a:pPr>
            <a:r>
              <a:rPr lang="en-US" altLang="zh-CN" sz="1400" dirty="0">
                <a:hlinkClick r:id="rId5"/>
              </a:rPr>
              <a:t>Optimizing the Gradient Descent</a:t>
            </a:r>
            <a:endParaRPr lang="en-US" altLang="zh-CN" sz="1400" dirty="0"/>
          </a:p>
          <a:p>
            <a:endParaRPr lang="zh-CN" altLang="en-US" sz="1400" dirty="0"/>
          </a:p>
        </p:txBody>
      </p:sp>
      <p:sp>
        <p:nvSpPr>
          <p:cNvPr id="5" name="矩形 4"/>
          <p:cNvSpPr/>
          <p:nvPr/>
        </p:nvSpPr>
        <p:spPr>
          <a:xfrm>
            <a:off x="6794868" y="3335657"/>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4140" y="1506257"/>
            <a:ext cx="2985457" cy="681785"/>
          </a:xfrm>
          <a:prstGeom prst="rect">
            <a:avLst/>
          </a:prstGeom>
        </p:spPr>
      </p:pic>
      <p:pic>
        <p:nvPicPr>
          <p:cNvPr id="7" name="图片 6"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996" y="3180615"/>
            <a:ext cx="2895600" cy="730363"/>
          </a:xfrm>
          <a:prstGeom prst="rect">
            <a:avLst/>
          </a:prstGeom>
        </p:spPr>
      </p:pic>
      <p:sp>
        <p:nvSpPr>
          <p:cNvPr id="8" name="矩形 7"/>
          <p:cNvSpPr/>
          <p:nvPr/>
        </p:nvSpPr>
        <p:spPr>
          <a:xfrm>
            <a:off x="7198553" y="2619286"/>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6289596" y="1847150"/>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6289596" y="2976912"/>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8887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6787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6823" y="1281454"/>
            <a:ext cx="1790771" cy="565696"/>
          </a:xfrm>
          <a:prstGeom prst="rect">
            <a:avLst/>
          </a:prstGeom>
        </p:spPr>
      </p:pic>
    </p:spTree>
    <p:custDataLst>
      <p:tags r:id="rId1"/>
    </p:custDataLst>
    <p:extLst>
      <p:ext uri="{BB962C8B-B14F-4D97-AF65-F5344CB8AC3E}">
        <p14:creationId xmlns:p14="http://schemas.microsoft.com/office/powerpoint/2010/main" val="39386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6A0AE-BE40-44C9-80B1-209693B8B5BE}"/>
              </a:ext>
            </a:extLst>
          </p:cNvPr>
          <p:cNvSpPr>
            <a:spLocks noGrp="1"/>
          </p:cNvSpPr>
          <p:nvPr>
            <p:ph type="title"/>
          </p:nvPr>
        </p:nvSpPr>
        <p:spPr/>
        <p:txBody>
          <a:bodyPr/>
          <a:lstStyle/>
          <a:p>
            <a:r>
              <a:rPr lang="zh-CN" altLang="en-US"/>
              <a:t>学习率的影响</a:t>
            </a:r>
            <a:endParaRPr lang="zh-CN" altLang="en-US" dirty="0"/>
          </a:p>
        </p:txBody>
      </p:sp>
      <p:pic>
        <p:nvPicPr>
          <p:cNvPr id="1026" name="Picture 2" descr="Goldilocks of learning rates">
            <a:extLst>
              <a:ext uri="{FF2B5EF4-FFF2-40B4-BE49-F238E27FC236}">
                <a16:creationId xmlns:a16="http://schemas.microsoft.com/office/drawing/2014/main" id="{7829B761-E8E8-473B-9375-8B6C49DA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438401"/>
            <a:ext cx="8458200" cy="32804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5F1D3F0-8198-4BA2-BC3E-A574D79D33E7}"/>
              </a:ext>
            </a:extLst>
          </p:cNvPr>
          <p:cNvSpPr/>
          <p:nvPr/>
        </p:nvSpPr>
        <p:spPr>
          <a:xfrm>
            <a:off x="1959429" y="5943601"/>
            <a:ext cx="4572000" cy="307777"/>
          </a:xfrm>
          <a:prstGeom prst="rect">
            <a:avLst/>
          </a:prstGeom>
        </p:spPr>
        <p:txBody>
          <a:bodyPr>
            <a:spAutoFit/>
          </a:bodyPr>
          <a:lstStyle/>
          <a:p>
            <a:r>
              <a:rPr lang="en-US" altLang="zh-CN" sz="1400" dirty="0">
                <a:hlinkClick r:id="rId3"/>
              </a:rPr>
              <a:t>https://www.jeremyjordan.me/nn-learning-rate/</a:t>
            </a:r>
            <a:endParaRPr lang="zh-CN" altLang="en-US" sz="1400" dirty="0"/>
          </a:p>
        </p:txBody>
      </p:sp>
    </p:spTree>
    <p:extLst>
      <p:ext uri="{BB962C8B-B14F-4D97-AF65-F5344CB8AC3E}">
        <p14:creationId xmlns:p14="http://schemas.microsoft.com/office/powerpoint/2010/main" val="305319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7F9D3-2235-427F-990D-DBDC84B57A94}"/>
              </a:ext>
            </a:extLst>
          </p:cNvPr>
          <p:cNvSpPr>
            <a:spLocks noGrp="1"/>
          </p:cNvSpPr>
          <p:nvPr>
            <p:ph type="title"/>
          </p:nvPr>
        </p:nvSpPr>
        <p:spPr/>
        <p:txBody>
          <a:bodyPr/>
          <a:lstStyle/>
          <a:p>
            <a:r>
              <a:rPr lang="zh-CN" altLang="en-US"/>
              <a:t>学习率衰减</a:t>
            </a:r>
            <a:r>
              <a:rPr lang="en-US" altLang="zh-CN"/>
              <a:t> </a:t>
            </a:r>
            <a:endParaRPr lang="zh-CN" altLang="en-US" dirty="0"/>
          </a:p>
        </p:txBody>
      </p:sp>
      <p:pic>
        <p:nvPicPr>
          <p:cNvPr id="5" name="Picture 2" descr="å±å¹å¿«ç§ 2018-07-13 ä¸å10.48.28">
            <a:extLst>
              <a:ext uri="{FF2B5EF4-FFF2-40B4-BE49-F238E27FC236}">
                <a16:creationId xmlns:a16="http://schemas.microsoft.com/office/drawing/2014/main" id="{8FE29D6D-40D1-4542-B33D-C64174C4A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257668"/>
            <a:ext cx="4229504"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69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2F10-974E-462B-9E82-781C79E1796C}"/>
              </a:ext>
            </a:extLst>
          </p:cNvPr>
          <p:cNvSpPr>
            <a:spLocks noGrp="1"/>
          </p:cNvSpPr>
          <p:nvPr>
            <p:ph type="title"/>
          </p:nvPr>
        </p:nvSpPr>
        <p:spPr/>
        <p:txBody>
          <a:bodyPr/>
          <a:lstStyle/>
          <a:p>
            <a:r>
              <a:rPr lang="zh-CN" altLang="en-US"/>
              <a:t>学习率衰减</a:t>
            </a:r>
            <a:endParaRPr lang="zh-CN" altLang="en-US" dirty="0"/>
          </a:p>
        </p:txBody>
      </p:sp>
      <p:pic>
        <p:nvPicPr>
          <p:cNvPr id="3074" name="Picture 2" descr="Decreasing learning rate by steps">
            <a:extLst>
              <a:ext uri="{FF2B5EF4-FFF2-40B4-BE49-F238E27FC236}">
                <a16:creationId xmlns:a16="http://schemas.microsoft.com/office/drawing/2014/main" id="{735DE34A-C714-43E8-90EB-7B6787F89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2286001"/>
            <a:ext cx="2816501" cy="212391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2F5B8C3-EB51-4FCC-AD9F-B7EDA373337A}"/>
              </a:ext>
            </a:extLst>
          </p:cNvPr>
          <p:cNvSpPr/>
          <p:nvPr/>
        </p:nvSpPr>
        <p:spPr>
          <a:xfrm>
            <a:off x="2819401" y="4800600"/>
            <a:ext cx="2685351" cy="369332"/>
          </a:xfrm>
          <a:prstGeom prst="rect">
            <a:avLst/>
          </a:prstGeom>
        </p:spPr>
        <p:txBody>
          <a:bodyPr wrap="none">
            <a:spAutoFit/>
          </a:bodyPr>
          <a:lstStyle/>
          <a:p>
            <a:r>
              <a:rPr lang="zh-CN" altLang="en-US" dirty="0"/>
              <a:t>梯级衰减（</a:t>
            </a:r>
            <a:r>
              <a:rPr lang="en-US" altLang="zh-CN" dirty="0"/>
              <a:t>step decay</a:t>
            </a:r>
            <a:r>
              <a:rPr lang="zh-CN" altLang="en-US" dirty="0"/>
              <a:t>）</a:t>
            </a:r>
          </a:p>
        </p:txBody>
      </p:sp>
      <p:pic>
        <p:nvPicPr>
          <p:cNvPr id="6" name="Picture 2" descr="Linearly decrease learning rate">
            <a:extLst>
              <a:ext uri="{FF2B5EF4-FFF2-40B4-BE49-F238E27FC236}">
                <a16:creationId xmlns:a16="http://schemas.microsoft.com/office/drawing/2014/main" id="{E88E3FA2-CDB6-47A3-904D-46C6FE141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543019"/>
            <a:ext cx="2590800" cy="1975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0BC217-9357-4B0C-8746-E1E3D5370B06}"/>
              </a:ext>
            </a:extLst>
          </p:cNvPr>
          <p:cNvSpPr/>
          <p:nvPr/>
        </p:nvSpPr>
        <p:spPr>
          <a:xfrm>
            <a:off x="6781801" y="4838054"/>
            <a:ext cx="2929007" cy="369332"/>
          </a:xfrm>
          <a:prstGeom prst="rect">
            <a:avLst/>
          </a:prstGeom>
        </p:spPr>
        <p:txBody>
          <a:bodyPr wrap="none">
            <a:spAutoFit/>
          </a:bodyPr>
          <a:lstStyle/>
          <a:p>
            <a:r>
              <a:rPr lang="zh-CN" altLang="en-US" dirty="0"/>
              <a:t>线性衰减（</a:t>
            </a:r>
            <a:r>
              <a:rPr lang="en-US" altLang="zh-CN" dirty="0"/>
              <a:t>Linear Decay</a:t>
            </a:r>
            <a:r>
              <a:rPr lang="zh-CN" altLang="en-US" dirty="0"/>
              <a:t>）</a:t>
            </a:r>
          </a:p>
        </p:txBody>
      </p:sp>
    </p:spTree>
    <p:extLst>
      <p:ext uri="{BB962C8B-B14F-4D97-AF65-F5344CB8AC3E}">
        <p14:creationId xmlns:p14="http://schemas.microsoft.com/office/powerpoint/2010/main" val="3252280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FCE49-9A27-42A0-8127-459C38F80CAA}"/>
              </a:ext>
            </a:extLst>
          </p:cNvPr>
          <p:cNvSpPr>
            <a:spLocks noGrp="1"/>
          </p:cNvSpPr>
          <p:nvPr>
            <p:ph type="title"/>
          </p:nvPr>
        </p:nvSpPr>
        <p:spPr/>
        <p:txBody>
          <a:bodyPr/>
          <a:lstStyle/>
          <a:p>
            <a:r>
              <a:rPr lang="zh-CN" altLang="en-US"/>
              <a:t>学习率衰减</a:t>
            </a:r>
            <a:endParaRPr lang="zh-CN" altLang="en-US" dirty="0"/>
          </a:p>
        </p:txBody>
      </p:sp>
      <p:pic>
        <p:nvPicPr>
          <p:cNvPr id="5" name="图片 4">
            <a:extLst>
              <a:ext uri="{FF2B5EF4-FFF2-40B4-BE49-F238E27FC236}">
                <a16:creationId xmlns:a16="http://schemas.microsoft.com/office/drawing/2014/main" id="{9CD6EB9D-2BBD-4459-B97C-8751F979A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600200"/>
            <a:ext cx="6313792" cy="3330990"/>
          </a:xfrm>
          <a:prstGeom prst="rect">
            <a:avLst/>
          </a:prstGeom>
        </p:spPr>
      </p:pic>
    </p:spTree>
    <p:extLst>
      <p:ext uri="{BB962C8B-B14F-4D97-AF65-F5344CB8AC3E}">
        <p14:creationId xmlns:p14="http://schemas.microsoft.com/office/powerpoint/2010/main" val="1996806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0C5D6-820E-4DC6-AA73-1DE1EEADD27F}"/>
              </a:ext>
            </a:extLst>
          </p:cNvPr>
          <p:cNvSpPr>
            <a:spLocks noGrp="1"/>
          </p:cNvSpPr>
          <p:nvPr>
            <p:ph type="title"/>
          </p:nvPr>
        </p:nvSpPr>
        <p:spPr/>
        <p:txBody>
          <a:bodyPr/>
          <a:lstStyle/>
          <a:p>
            <a:r>
              <a:rPr lang="zh-CN" altLang="en-US"/>
              <a:t>周期性学习率调整</a:t>
            </a:r>
            <a:br>
              <a:rPr lang="en-US" altLang="zh-CN"/>
            </a:br>
            <a:r>
              <a:rPr lang="en-US" altLang="zh-CN"/>
              <a:t>Cyclical Learning Rates</a:t>
            </a:r>
            <a:endParaRPr lang="zh-CN" altLang="en-US" dirty="0"/>
          </a:p>
        </p:txBody>
      </p:sp>
      <p:pic>
        <p:nvPicPr>
          <p:cNvPr id="6" name="图片 5">
            <a:extLst>
              <a:ext uri="{FF2B5EF4-FFF2-40B4-BE49-F238E27FC236}">
                <a16:creationId xmlns:a16="http://schemas.microsoft.com/office/drawing/2014/main" id="{E6E32244-CEEE-4842-8E9D-BEE25429C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057400"/>
            <a:ext cx="7397036" cy="3630481"/>
          </a:xfrm>
          <a:prstGeom prst="rect">
            <a:avLst/>
          </a:prstGeom>
        </p:spPr>
      </p:pic>
    </p:spTree>
    <p:extLst>
      <p:ext uri="{BB962C8B-B14F-4D97-AF65-F5344CB8AC3E}">
        <p14:creationId xmlns:p14="http://schemas.microsoft.com/office/powerpoint/2010/main" val="62174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FAD34-456B-43CF-A6F7-F2F088047FB9}"/>
              </a:ext>
            </a:extLst>
          </p:cNvPr>
          <p:cNvSpPr>
            <a:spLocks noGrp="1"/>
          </p:cNvSpPr>
          <p:nvPr>
            <p:ph type="title"/>
          </p:nvPr>
        </p:nvSpPr>
        <p:spPr/>
        <p:txBody>
          <a:bodyPr/>
          <a:lstStyle/>
          <a:p>
            <a:r>
              <a:rPr lang="en-US" altLang="zh-CN"/>
              <a:t>Cyclical Learning Rates</a:t>
            </a:r>
            <a:endParaRPr lang="zh-CN" altLang="en-US" dirty="0"/>
          </a:p>
        </p:txBody>
      </p:sp>
      <p:pic>
        <p:nvPicPr>
          <p:cNvPr id="3" name="Picture 4" descr="https://cdn-images-1.medium.com/max/1750/1*qSGuuniIg_uuyzoP0x0d0A.png">
            <a:extLst>
              <a:ext uri="{FF2B5EF4-FFF2-40B4-BE49-F238E27FC236}">
                <a16:creationId xmlns:a16="http://schemas.microsoft.com/office/drawing/2014/main" id="{166B6925-A001-46DC-A241-E4CE79AA4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2667000"/>
            <a:ext cx="7807225" cy="330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67DDC7C-E534-4A7C-8D24-B11717B6FD96}"/>
              </a:ext>
            </a:extLst>
          </p:cNvPr>
          <p:cNvSpPr>
            <a:spLocks noGrp="1"/>
          </p:cNvSpPr>
          <p:nvPr>
            <p:ph type="title"/>
          </p:nvPr>
        </p:nvSpPr>
        <p:spPr/>
        <p:txBody>
          <a:bodyPr/>
          <a:lstStyle/>
          <a:p>
            <a:r>
              <a:rPr lang="en-US" altLang="zh-CN"/>
              <a:t>Others</a:t>
            </a:r>
            <a:endParaRPr lang="zh-CN" altLang="en-US" dirty="0"/>
          </a:p>
        </p:txBody>
      </p:sp>
      <p:sp>
        <p:nvSpPr>
          <p:cNvPr id="3" name="内容占位符 2">
            <a:extLst>
              <a:ext uri="{FF2B5EF4-FFF2-40B4-BE49-F238E27FC236}">
                <a16:creationId xmlns:a16="http://schemas.microsoft.com/office/drawing/2014/main" id="{38FE59FA-2C78-4368-AB56-2C2D5ACF22C7}"/>
              </a:ext>
            </a:extLst>
          </p:cNvPr>
          <p:cNvSpPr>
            <a:spLocks noGrp="1"/>
          </p:cNvSpPr>
          <p:nvPr>
            <p:ph idx="1"/>
          </p:nvPr>
        </p:nvSpPr>
        <p:spPr/>
        <p:txBody>
          <a:bodyPr/>
          <a:lstStyle/>
          <a:p>
            <a:r>
              <a:rPr lang="en-US" altLang="zh-CN"/>
              <a:t>Don't Decay the Learning Rate, Increase the Batch Size</a:t>
            </a:r>
          </a:p>
          <a:p>
            <a:pPr lvl="1"/>
            <a:r>
              <a:rPr lang="en-US" altLang="zh-CN">
                <a:hlinkClick r:id="rId3"/>
              </a:rPr>
              <a:t>https://openreview.net/pdf?id=B1Yy1BxCZ</a:t>
            </a:r>
            <a:endParaRPr lang="en-US" altLang="zh-CN"/>
          </a:p>
          <a:p>
            <a:r>
              <a:rPr lang="en-US" altLang="zh-CN"/>
              <a:t>Accurate, Large Minibatch SGD: Training ImageNet in 1 Hour</a:t>
            </a:r>
          </a:p>
          <a:p>
            <a:pPr lvl="1"/>
            <a:r>
              <a:rPr lang="en-US" altLang="zh-CN"/>
              <a:t>Warmup</a:t>
            </a:r>
          </a:p>
          <a:p>
            <a:pPr lvl="1"/>
            <a:r>
              <a:rPr lang="en-US" altLang="zh-CN">
                <a:hlinkClick r:id="rId4"/>
              </a:rPr>
              <a:t>https://arxiv.org/abs/1706.02677</a:t>
            </a:r>
            <a:endParaRPr lang="en-US" altLang="zh-CN" dirty="0"/>
          </a:p>
        </p:txBody>
      </p:sp>
      <p:pic>
        <p:nvPicPr>
          <p:cNvPr id="7170" name="Picture 2" descr="Image result for learning rate warm up">
            <a:extLst>
              <a:ext uri="{FF2B5EF4-FFF2-40B4-BE49-F238E27FC236}">
                <a16:creationId xmlns:a16="http://schemas.microsoft.com/office/drawing/2014/main" id="{58AA3DE4-A920-4859-9136-6E1A0ECF4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3810001"/>
            <a:ext cx="2869712"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16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727325" y="2825751"/>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p>
        </p:txBody>
      </p:sp>
      <p:sp>
        <p:nvSpPr>
          <p:cNvPr id="5" name="矩形 4"/>
          <p:cNvSpPr/>
          <p:nvPr/>
        </p:nvSpPr>
        <p:spPr>
          <a:xfrm>
            <a:off x="6400800"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4038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6208439" y="2138443"/>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3825729" y="2138443"/>
            <a:ext cx="2031325" cy="461665"/>
          </a:xfrm>
          <a:prstGeom prst="rect">
            <a:avLst/>
          </a:prstGeom>
        </p:spPr>
        <p:txBody>
          <a:bodyPr wrap="none">
            <a:spAutoFit/>
          </a:bodyPr>
          <a:lstStyle/>
          <a:p>
            <a:r>
              <a:rPr lang="zh-CN" altLang="en-US" sz="2400" dirty="0"/>
              <a:t>经验风险最小</a:t>
            </a:r>
            <a:endParaRPr lang="en-US" altLang="zh-CN" sz="2400" dirty="0"/>
          </a:p>
        </p:txBody>
      </p:sp>
      <p:cxnSp>
        <p:nvCxnSpPr>
          <p:cNvPr id="4" name="直接连接符 3">
            <a:extLst>
              <a:ext uri="{FF2B5EF4-FFF2-40B4-BE49-F238E27FC236}">
                <a16:creationId xmlns:a16="http://schemas.microsoft.com/office/drawing/2014/main" id="{7AD7A00F-D313-4E30-A111-6A8B7A4145FA}"/>
              </a:ext>
            </a:extLst>
          </p:cNvPr>
          <p:cNvCxnSpPr>
            <a:cxnSpLocks/>
          </p:cNvCxnSpPr>
          <p:nvPr/>
        </p:nvCxnSpPr>
        <p:spPr>
          <a:xfrm>
            <a:off x="609600" y="762000"/>
            <a:ext cx="1476668"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a:extLst>
              <a:ext uri="{FF2B5EF4-FFF2-40B4-BE49-F238E27FC236}">
                <a16:creationId xmlns:a16="http://schemas.microsoft.com/office/drawing/2014/main" id="{D70A77DC-A12D-42B8-9569-33910D7C99E0}"/>
              </a:ext>
            </a:extLst>
          </p:cNvPr>
          <p:cNvSpPr/>
          <p:nvPr/>
        </p:nvSpPr>
        <p:spPr>
          <a:xfrm>
            <a:off x="573841" y="147292"/>
            <a:ext cx="1933868" cy="461665"/>
          </a:xfrm>
          <a:prstGeom prst="rect">
            <a:avLst/>
          </a:prstGeom>
        </p:spPr>
        <p:txBody>
          <a:bodyPr wrap="square">
            <a:spAutoFit/>
          </a:bodyPr>
          <a:lstStyle/>
          <a:p>
            <a:r>
              <a:rPr lang="zh-CN" altLang="en-US" sz="2400" dirty="0">
                <a:solidFill>
                  <a:schemeClr val="tx2"/>
                </a:solidFill>
                <a:latin typeface="微软雅黑" panose="020B0503020204020204" pitchFamily="34" charset="-122"/>
                <a:ea typeface="微软雅黑" panose="020B0503020204020204" pitchFamily="34" charset="-122"/>
                <a:cs typeface="+mj-cs"/>
              </a:rPr>
              <a:t>深度学习</a:t>
            </a:r>
          </a:p>
        </p:txBody>
      </p:sp>
    </p:spTree>
    <p:custDataLst>
      <p:tags r:id="rId1"/>
    </p:custDataLst>
    <p:extLst>
      <p:ext uri="{BB962C8B-B14F-4D97-AF65-F5344CB8AC3E}">
        <p14:creationId xmlns:p14="http://schemas.microsoft.com/office/powerpoint/2010/main" val="16246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8D89E-9C7E-46B8-BDF4-4A2309C2408C}"/>
              </a:ext>
            </a:extLst>
          </p:cNvPr>
          <p:cNvSpPr>
            <a:spLocks noGrp="1"/>
          </p:cNvSpPr>
          <p:nvPr>
            <p:ph type="title"/>
          </p:nvPr>
        </p:nvSpPr>
        <p:spPr/>
        <p:txBody>
          <a:bodyPr/>
          <a:lstStyle/>
          <a:p>
            <a:r>
              <a:rPr lang="zh-CN" altLang="en-US" dirty="0"/>
              <a:t>自适应学习率</a:t>
            </a:r>
          </a:p>
        </p:txBody>
      </p:sp>
      <p:sp>
        <p:nvSpPr>
          <p:cNvPr id="3" name="内容占位符 2">
            <a:extLst>
              <a:ext uri="{FF2B5EF4-FFF2-40B4-BE49-F238E27FC236}">
                <a16:creationId xmlns:a16="http://schemas.microsoft.com/office/drawing/2014/main" id="{5296372C-C560-43AF-9DEC-EA6692DC37D9}"/>
              </a:ext>
            </a:extLst>
          </p:cNvPr>
          <p:cNvSpPr>
            <a:spLocks noGrp="1"/>
          </p:cNvSpPr>
          <p:nvPr>
            <p:ph idx="4294967295"/>
          </p:nvPr>
        </p:nvSpPr>
        <p:spPr>
          <a:xfrm>
            <a:off x="762000" y="1020048"/>
            <a:ext cx="10972800" cy="5062538"/>
          </a:xfrm>
        </p:spPr>
        <p:txBody>
          <a:bodyPr/>
          <a:lstStyle/>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50A158D9-DCD4-4952-83F5-4CB3FAEEB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219200"/>
            <a:ext cx="1709112" cy="787794"/>
          </a:xfrm>
          <a:prstGeom prst="rect">
            <a:avLst/>
          </a:prstGeom>
        </p:spPr>
      </p:pic>
      <p:pic>
        <p:nvPicPr>
          <p:cNvPr id="7" name="图片 6">
            <a:extLst>
              <a:ext uri="{FF2B5EF4-FFF2-40B4-BE49-F238E27FC236}">
                <a16:creationId xmlns:a16="http://schemas.microsoft.com/office/drawing/2014/main" id="{B919EBDF-50BF-4032-9F35-4A37B136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751458"/>
            <a:ext cx="2436668" cy="685800"/>
          </a:xfrm>
          <a:prstGeom prst="rect">
            <a:avLst/>
          </a:prstGeom>
        </p:spPr>
      </p:pic>
      <p:pic>
        <p:nvPicPr>
          <p:cNvPr id="9" name="图片 8">
            <a:extLst>
              <a:ext uri="{FF2B5EF4-FFF2-40B4-BE49-F238E27FC236}">
                <a16:creationId xmlns:a16="http://schemas.microsoft.com/office/drawing/2014/main" id="{CB236B21-A4F8-48E4-9C1A-28DF52AF8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902" y="2733373"/>
            <a:ext cx="2714996" cy="1170564"/>
          </a:xfrm>
          <a:prstGeom prst="rect">
            <a:avLst/>
          </a:prstGeom>
        </p:spPr>
      </p:pic>
      <p:pic>
        <p:nvPicPr>
          <p:cNvPr id="12" name="图片 11">
            <a:extLst>
              <a:ext uri="{FF2B5EF4-FFF2-40B4-BE49-F238E27FC236}">
                <a16:creationId xmlns:a16="http://schemas.microsoft.com/office/drawing/2014/main" id="{EF8B196B-2DE1-4936-B64D-79722E62E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4608032"/>
            <a:ext cx="3831872" cy="571515"/>
          </a:xfrm>
          <a:prstGeom prst="rect">
            <a:avLst/>
          </a:prstGeom>
        </p:spPr>
      </p:pic>
      <p:pic>
        <p:nvPicPr>
          <p:cNvPr id="14" name="图片 13">
            <a:extLst>
              <a:ext uri="{FF2B5EF4-FFF2-40B4-BE49-F238E27FC236}">
                <a16:creationId xmlns:a16="http://schemas.microsoft.com/office/drawing/2014/main" id="{6ED385AD-110E-43B4-AF8E-6667A94BA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00" y="3847023"/>
            <a:ext cx="2518992" cy="1046766"/>
          </a:xfrm>
          <a:prstGeom prst="rect">
            <a:avLst/>
          </a:prstGeom>
        </p:spPr>
      </p:pic>
      <p:cxnSp>
        <p:nvCxnSpPr>
          <p:cNvPr id="16" name="直接箭头连接符 15">
            <a:extLst>
              <a:ext uri="{FF2B5EF4-FFF2-40B4-BE49-F238E27FC236}">
                <a16:creationId xmlns:a16="http://schemas.microsoft.com/office/drawing/2014/main" id="{75F39E3C-A2D0-4B78-BB17-6CD788694B9D}"/>
              </a:ext>
            </a:extLst>
          </p:cNvPr>
          <p:cNvCxnSpPr/>
          <p:nvPr/>
        </p:nvCxnSpPr>
        <p:spPr>
          <a:xfrm>
            <a:off x="2590800" y="1613097"/>
            <a:ext cx="762000" cy="4443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38C5C1B4-3E7D-4A25-874D-C21B6897B8EF}"/>
              </a:ext>
            </a:extLst>
          </p:cNvPr>
          <p:cNvCxnSpPr/>
          <p:nvPr/>
        </p:nvCxnSpPr>
        <p:spPr>
          <a:xfrm flipV="1">
            <a:off x="2590800" y="2094358"/>
            <a:ext cx="762000" cy="57264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 name="直接箭头连接符 19">
            <a:extLst>
              <a:ext uri="{FF2B5EF4-FFF2-40B4-BE49-F238E27FC236}">
                <a16:creationId xmlns:a16="http://schemas.microsoft.com/office/drawing/2014/main" id="{54495D93-FBBA-4CB1-A74B-9E8D90490274}"/>
              </a:ext>
            </a:extLst>
          </p:cNvPr>
          <p:cNvCxnSpPr>
            <a:endCxn id="14" idx="1"/>
          </p:cNvCxnSpPr>
          <p:nvPr/>
        </p:nvCxnSpPr>
        <p:spPr>
          <a:xfrm>
            <a:off x="2514600" y="3773726"/>
            <a:ext cx="1143000" cy="59668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2D2A01C-D241-4100-8461-715043C8677E}"/>
              </a:ext>
            </a:extLst>
          </p:cNvPr>
          <p:cNvCxnSpPr>
            <a:stCxn id="14" idx="3"/>
            <a:endCxn id="12" idx="1"/>
          </p:cNvCxnSpPr>
          <p:nvPr/>
        </p:nvCxnSpPr>
        <p:spPr>
          <a:xfrm>
            <a:off x="6176592" y="4370406"/>
            <a:ext cx="1367208" cy="52338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A47F74F-8162-4A83-ADE3-567CF5032E14}"/>
              </a:ext>
            </a:extLst>
          </p:cNvPr>
          <p:cNvCxnSpPr>
            <a:stCxn id="14" idx="3"/>
            <a:endCxn id="9" idx="1"/>
          </p:cNvCxnSpPr>
          <p:nvPr/>
        </p:nvCxnSpPr>
        <p:spPr>
          <a:xfrm flipV="1">
            <a:off x="6176592" y="3318655"/>
            <a:ext cx="2143310" cy="10517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DE4AC14-7DEE-4F26-BA4E-4762D257306F}"/>
              </a:ext>
            </a:extLst>
          </p:cNvPr>
          <p:cNvCxnSpPr>
            <a:stCxn id="7" idx="3"/>
            <a:endCxn id="5" idx="1"/>
          </p:cNvCxnSpPr>
          <p:nvPr/>
        </p:nvCxnSpPr>
        <p:spPr>
          <a:xfrm flipV="1">
            <a:off x="5941868" y="1613097"/>
            <a:ext cx="2211532" cy="4812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a:extLst>
              <a:ext uri="{FF2B5EF4-FFF2-40B4-BE49-F238E27FC236}">
                <a16:creationId xmlns:a16="http://schemas.microsoft.com/office/drawing/2014/main" id="{A5532701-1018-47D2-82B5-5FC0D21666B7}"/>
              </a:ext>
            </a:extLst>
          </p:cNvPr>
          <p:cNvCxnSpPr>
            <a:stCxn id="7" idx="3"/>
            <a:endCxn id="9" idx="1"/>
          </p:cNvCxnSpPr>
          <p:nvPr/>
        </p:nvCxnSpPr>
        <p:spPr>
          <a:xfrm>
            <a:off x="5941868" y="2094358"/>
            <a:ext cx="2378034" cy="122429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 name="矩形 10">
            <a:extLst>
              <a:ext uri="{FF2B5EF4-FFF2-40B4-BE49-F238E27FC236}">
                <a16:creationId xmlns:a16="http://schemas.microsoft.com/office/drawing/2014/main" id="{0188E88D-F5E7-42AA-86EB-C03327B7FBEE}"/>
              </a:ext>
            </a:extLst>
          </p:cNvPr>
          <p:cNvSpPr/>
          <p:nvPr/>
        </p:nvSpPr>
        <p:spPr>
          <a:xfrm>
            <a:off x="1248985" y="1353484"/>
            <a:ext cx="1056700" cy="369332"/>
          </a:xfrm>
          <a:prstGeom prst="rect">
            <a:avLst/>
          </a:prstGeom>
        </p:spPr>
        <p:txBody>
          <a:bodyPr wrap="none">
            <a:spAutoFit/>
          </a:bodyPr>
          <a:lstStyle/>
          <a:p>
            <a:r>
              <a:rPr lang="en-US" altLang="zh-CN" dirty="0" err="1"/>
              <a:t>Adagrad</a:t>
            </a:r>
            <a:endParaRPr lang="en-US" altLang="zh-CN" dirty="0"/>
          </a:p>
        </p:txBody>
      </p:sp>
      <p:sp>
        <p:nvSpPr>
          <p:cNvPr id="13" name="矩形 12">
            <a:extLst>
              <a:ext uri="{FF2B5EF4-FFF2-40B4-BE49-F238E27FC236}">
                <a16:creationId xmlns:a16="http://schemas.microsoft.com/office/drawing/2014/main" id="{92D0623C-C6E4-4016-B549-31B2F43ED732}"/>
              </a:ext>
            </a:extLst>
          </p:cNvPr>
          <p:cNvSpPr/>
          <p:nvPr/>
        </p:nvSpPr>
        <p:spPr>
          <a:xfrm>
            <a:off x="1237946" y="2482334"/>
            <a:ext cx="1159292" cy="369332"/>
          </a:xfrm>
          <a:prstGeom prst="rect">
            <a:avLst/>
          </a:prstGeom>
        </p:spPr>
        <p:txBody>
          <a:bodyPr wrap="none">
            <a:spAutoFit/>
          </a:bodyPr>
          <a:lstStyle/>
          <a:p>
            <a:r>
              <a:rPr lang="en-US" altLang="zh-CN" dirty="0" err="1"/>
              <a:t>RMSprop</a:t>
            </a:r>
            <a:endParaRPr lang="en-US" altLang="zh-CN" dirty="0"/>
          </a:p>
        </p:txBody>
      </p:sp>
      <p:sp>
        <p:nvSpPr>
          <p:cNvPr id="15" name="矩形 14">
            <a:extLst>
              <a:ext uri="{FF2B5EF4-FFF2-40B4-BE49-F238E27FC236}">
                <a16:creationId xmlns:a16="http://schemas.microsoft.com/office/drawing/2014/main" id="{D7A6D68D-0628-4B47-98BD-A38DA75CE491}"/>
              </a:ext>
            </a:extLst>
          </p:cNvPr>
          <p:cNvSpPr/>
          <p:nvPr/>
        </p:nvSpPr>
        <p:spPr>
          <a:xfrm>
            <a:off x="1302066" y="3533369"/>
            <a:ext cx="1095172" cy="369332"/>
          </a:xfrm>
          <a:prstGeom prst="rect">
            <a:avLst/>
          </a:prstGeom>
        </p:spPr>
        <p:txBody>
          <a:bodyPr wrap="none">
            <a:spAutoFit/>
          </a:bodyPr>
          <a:lstStyle/>
          <a:p>
            <a:r>
              <a:rPr lang="en-US" altLang="zh-CN" dirty="0" err="1"/>
              <a:t>Adadelta</a:t>
            </a:r>
            <a:endParaRPr lang="en-US" altLang="zh-CN" dirty="0"/>
          </a:p>
        </p:txBody>
      </p:sp>
    </p:spTree>
    <p:extLst>
      <p:ext uri="{BB962C8B-B14F-4D97-AF65-F5344CB8AC3E}">
        <p14:creationId xmlns:p14="http://schemas.microsoft.com/office/powerpoint/2010/main" val="3855115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A1E41-B333-47C4-A3DA-F57DEB39CE1D}"/>
              </a:ext>
            </a:extLst>
          </p:cNvPr>
          <p:cNvSpPr>
            <a:spLocks noGrp="1"/>
          </p:cNvSpPr>
          <p:nvPr>
            <p:ph type="title"/>
          </p:nvPr>
        </p:nvSpPr>
        <p:spPr/>
        <p:txBody>
          <a:bodyPr/>
          <a:lstStyle/>
          <a:p>
            <a:r>
              <a:rPr lang="zh-CN" altLang="en-US"/>
              <a:t>梯度方向优化</a:t>
            </a:r>
            <a:endParaRPr lang="zh-CN" altLang="en-US" dirty="0"/>
          </a:p>
        </p:txBody>
      </p:sp>
      <p:sp>
        <p:nvSpPr>
          <p:cNvPr id="3" name="内容占位符 2">
            <a:extLst>
              <a:ext uri="{FF2B5EF4-FFF2-40B4-BE49-F238E27FC236}">
                <a16:creationId xmlns:a16="http://schemas.microsoft.com/office/drawing/2014/main" id="{4B075FDC-6F82-4FE6-B13A-7AC2F2AC06A7}"/>
              </a:ext>
            </a:extLst>
          </p:cNvPr>
          <p:cNvSpPr>
            <a:spLocks noGrp="1"/>
          </p:cNvSpPr>
          <p:nvPr>
            <p:ph idx="1"/>
          </p:nvPr>
        </p:nvSpPr>
        <p:spPr/>
        <p:txBody>
          <a:bodyPr/>
          <a:lstStyle/>
          <a:p>
            <a:r>
              <a:rPr lang="zh-CN" altLang="en-US"/>
              <a:t>动量法（</a:t>
            </a:r>
            <a:r>
              <a:rPr lang="en-US" altLang="zh-CN"/>
              <a:t>Momentum Method</a:t>
            </a:r>
            <a:r>
              <a:rPr lang="zh-CN" altLang="en-US"/>
              <a:t>）</a:t>
            </a:r>
            <a:endParaRPr lang="en-US" altLang="zh-CN"/>
          </a:p>
          <a:p>
            <a:pPr lvl="1"/>
            <a:r>
              <a:rPr lang="zh-CN" altLang="en-US"/>
              <a:t>用之前积累动量来替代真正的梯度。每次迭代的梯度可以看作是加速度。</a:t>
            </a:r>
            <a:endParaRPr lang="zh-CN" altLang="en-US" dirty="0"/>
          </a:p>
        </p:txBody>
      </p:sp>
      <p:pic>
        <p:nvPicPr>
          <p:cNvPr id="5" name="图片 4">
            <a:extLst>
              <a:ext uri="{FF2B5EF4-FFF2-40B4-BE49-F238E27FC236}">
                <a16:creationId xmlns:a16="http://schemas.microsoft.com/office/drawing/2014/main" id="{827D4412-0A3D-4CF8-965A-B813716E0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286000"/>
            <a:ext cx="5715000" cy="1234153"/>
          </a:xfrm>
          <a:prstGeom prst="rect">
            <a:avLst/>
          </a:prstGeom>
        </p:spPr>
      </p:pic>
      <p:sp>
        <p:nvSpPr>
          <p:cNvPr id="6" name="矩形 5">
            <a:extLst>
              <a:ext uri="{FF2B5EF4-FFF2-40B4-BE49-F238E27FC236}">
                <a16:creationId xmlns:a16="http://schemas.microsoft.com/office/drawing/2014/main" id="{EF012403-1151-43CC-BDAE-3DF61759AB85}"/>
              </a:ext>
            </a:extLst>
          </p:cNvPr>
          <p:cNvSpPr/>
          <p:nvPr/>
        </p:nvSpPr>
        <p:spPr>
          <a:xfrm>
            <a:off x="1960535" y="6156961"/>
            <a:ext cx="7436604" cy="276999"/>
          </a:xfrm>
          <a:prstGeom prst="rect">
            <a:avLst/>
          </a:prstGeom>
        </p:spPr>
        <p:txBody>
          <a:bodyPr wrap="square">
            <a:spAutoFit/>
          </a:bodyPr>
          <a:lstStyle/>
          <a:p>
            <a:r>
              <a:rPr lang="en-US" altLang="zh-CN" sz="1200" dirty="0">
                <a:hlinkClick r:id="rId3"/>
              </a:rPr>
              <a:t>https://www.quora.com/What-exactly-is-momentum-in-machine-learning</a:t>
            </a:r>
            <a:endParaRPr lang="zh-CN" altLang="en-US" sz="1200" dirty="0"/>
          </a:p>
        </p:txBody>
      </p:sp>
      <p:pic>
        <p:nvPicPr>
          <p:cNvPr id="5122" name="Picture 2" descr="https://qph.fs.quoracdn.net/main-qimg-a6be3a9474a5df3012a71e4de21c06c2">
            <a:extLst>
              <a:ext uri="{FF2B5EF4-FFF2-40B4-BE49-F238E27FC236}">
                <a16:creationId xmlns:a16="http://schemas.microsoft.com/office/drawing/2014/main" id="{7CF6D0B8-64BD-4569-87A0-E1149A63D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3654063"/>
            <a:ext cx="4381500" cy="23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304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61152A-D352-4C96-89BD-928C8C0EED46}"/>
              </a:ext>
            </a:extLst>
          </p:cNvPr>
          <p:cNvSpPr>
            <a:spLocks noGrp="1"/>
          </p:cNvSpPr>
          <p:nvPr>
            <p:ph type="title"/>
          </p:nvPr>
        </p:nvSpPr>
        <p:spPr/>
        <p:txBody>
          <a:bodyPr/>
          <a:lstStyle/>
          <a:p>
            <a:r>
              <a:rPr lang="zh-CN" altLang="en-US"/>
              <a:t>梯度方向优化</a:t>
            </a:r>
            <a:endParaRPr lang="zh-CN" altLang="en-US" dirty="0"/>
          </a:p>
        </p:txBody>
      </p:sp>
      <p:sp>
        <p:nvSpPr>
          <p:cNvPr id="4" name="内容占位符 3">
            <a:extLst>
              <a:ext uri="{FF2B5EF4-FFF2-40B4-BE49-F238E27FC236}">
                <a16:creationId xmlns:a16="http://schemas.microsoft.com/office/drawing/2014/main" id="{8943C230-FD42-4608-BE31-58F1F27BC71C}"/>
              </a:ext>
            </a:extLst>
          </p:cNvPr>
          <p:cNvSpPr>
            <a:spLocks noGrp="1"/>
          </p:cNvSpPr>
          <p:nvPr>
            <p:ph idx="1"/>
          </p:nvPr>
        </p:nvSpPr>
        <p:spPr/>
        <p:txBody>
          <a:bodyPr/>
          <a:lstStyle/>
          <a:p>
            <a:r>
              <a:rPr lang="en-US" altLang="zh-CN"/>
              <a:t>Nesterov</a:t>
            </a:r>
            <a:r>
              <a:rPr lang="zh-CN" altLang="en-US"/>
              <a:t>加速梯度</a:t>
            </a:r>
            <a:endParaRPr lang="zh-CN" altLang="en-US" dirty="0"/>
          </a:p>
        </p:txBody>
      </p:sp>
      <p:pic>
        <p:nvPicPr>
          <p:cNvPr id="6" name="图片 5">
            <a:extLst>
              <a:ext uri="{FF2B5EF4-FFF2-40B4-BE49-F238E27FC236}">
                <a16:creationId xmlns:a16="http://schemas.microsoft.com/office/drawing/2014/main" id="{8BCD1336-7F2C-417D-A7F1-AB7BCF535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1" y="3525052"/>
            <a:ext cx="4531245" cy="2708108"/>
          </a:xfrm>
          <a:prstGeom prst="rect">
            <a:avLst/>
          </a:prstGeom>
        </p:spPr>
      </p:pic>
      <p:pic>
        <p:nvPicPr>
          <p:cNvPr id="8" name="图片 7">
            <a:extLst>
              <a:ext uri="{FF2B5EF4-FFF2-40B4-BE49-F238E27FC236}">
                <a16:creationId xmlns:a16="http://schemas.microsoft.com/office/drawing/2014/main" id="{9E3FD874-112A-4540-959B-CE7A10E19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1" y="1981200"/>
            <a:ext cx="4014061" cy="457200"/>
          </a:xfrm>
          <a:prstGeom prst="rect">
            <a:avLst/>
          </a:prstGeom>
        </p:spPr>
      </p:pic>
    </p:spTree>
    <p:extLst>
      <p:ext uri="{BB962C8B-B14F-4D97-AF65-F5344CB8AC3E}">
        <p14:creationId xmlns:p14="http://schemas.microsoft.com/office/powerpoint/2010/main" val="466900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97DC0-578D-491E-9EB6-BC6269699DAB}"/>
              </a:ext>
            </a:extLst>
          </p:cNvPr>
          <p:cNvSpPr>
            <a:spLocks noGrp="1"/>
          </p:cNvSpPr>
          <p:nvPr>
            <p:ph type="title"/>
          </p:nvPr>
        </p:nvSpPr>
        <p:spPr/>
        <p:txBody>
          <a:bodyPr/>
          <a:lstStyle/>
          <a:p>
            <a:r>
              <a:rPr lang="zh-CN" altLang="en-US"/>
              <a:t>梯度方向优化</a:t>
            </a:r>
            <a:r>
              <a:rPr lang="en-US" altLang="zh-CN"/>
              <a:t>+</a:t>
            </a:r>
            <a:r>
              <a:rPr lang="zh-CN" altLang="en-US"/>
              <a:t>自适应学习率</a:t>
            </a:r>
            <a:endParaRPr lang="zh-CN" altLang="en-US" dirty="0"/>
          </a:p>
        </p:txBody>
      </p:sp>
      <p:sp>
        <p:nvSpPr>
          <p:cNvPr id="3" name="内容占位符 2">
            <a:extLst>
              <a:ext uri="{FF2B5EF4-FFF2-40B4-BE49-F238E27FC236}">
                <a16:creationId xmlns:a16="http://schemas.microsoft.com/office/drawing/2014/main" id="{C13E609C-11FE-491E-B437-9FFADAB179FB}"/>
              </a:ext>
            </a:extLst>
          </p:cNvPr>
          <p:cNvSpPr>
            <a:spLocks noGrp="1"/>
          </p:cNvSpPr>
          <p:nvPr>
            <p:ph idx="1"/>
          </p:nvPr>
        </p:nvSpPr>
        <p:spPr/>
        <p:txBody>
          <a:bodyPr/>
          <a:lstStyle/>
          <a:p>
            <a:r>
              <a:rPr lang="en-US" altLang="zh-CN"/>
              <a:t>Adam</a:t>
            </a:r>
            <a:r>
              <a:rPr lang="zh-CN" altLang="en-US"/>
              <a:t>算法≈动量法</a:t>
            </a:r>
            <a:r>
              <a:rPr lang="en-US" altLang="zh-CN"/>
              <a:t>+RMSprop</a:t>
            </a:r>
          </a:p>
          <a:p>
            <a:pPr lvl="1"/>
            <a:r>
              <a:rPr lang="zh-CN" altLang="en-US"/>
              <a:t>先计算两个移动平均</a:t>
            </a:r>
            <a:endParaRPr lang="en-US" altLang="zh-CN"/>
          </a:p>
          <a:p>
            <a:pPr lvl="1"/>
            <a:endParaRPr lang="en-US" altLang="zh-CN"/>
          </a:p>
          <a:p>
            <a:pPr lvl="1"/>
            <a:endParaRPr lang="en-US" altLang="zh-CN"/>
          </a:p>
          <a:p>
            <a:pPr lvl="1"/>
            <a:endParaRPr lang="en-US" altLang="zh-CN"/>
          </a:p>
          <a:p>
            <a:pPr lvl="1"/>
            <a:r>
              <a:rPr lang="zh-CN" altLang="en-US"/>
              <a:t>偏差修正</a:t>
            </a:r>
            <a:endParaRPr lang="en-US" altLang="zh-CN"/>
          </a:p>
          <a:p>
            <a:pPr lvl="1"/>
            <a:endParaRPr lang="en-US" altLang="zh-CN"/>
          </a:p>
          <a:p>
            <a:pPr lvl="1"/>
            <a:endParaRPr lang="en-US" altLang="zh-CN"/>
          </a:p>
          <a:p>
            <a:pPr lvl="1"/>
            <a:endParaRPr lang="en-US" altLang="zh-CN"/>
          </a:p>
          <a:p>
            <a:pPr lvl="1"/>
            <a:r>
              <a:rPr lang="zh-CN" altLang="en-US"/>
              <a:t>更新</a:t>
            </a:r>
            <a:endParaRPr lang="en-US" altLang="zh-CN"/>
          </a:p>
          <a:p>
            <a:pPr lvl="1"/>
            <a:endParaRPr lang="en-US" altLang="zh-CN" dirty="0"/>
          </a:p>
        </p:txBody>
      </p:sp>
      <p:pic>
        <p:nvPicPr>
          <p:cNvPr id="5" name="图片 4">
            <a:extLst>
              <a:ext uri="{FF2B5EF4-FFF2-40B4-BE49-F238E27FC236}">
                <a16:creationId xmlns:a16="http://schemas.microsoft.com/office/drawing/2014/main" id="{28F9A4E8-182D-4A0C-8D37-200D85330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034630"/>
            <a:ext cx="2939220" cy="789235"/>
          </a:xfrm>
          <a:prstGeom prst="rect">
            <a:avLst/>
          </a:prstGeom>
        </p:spPr>
      </p:pic>
      <p:pic>
        <p:nvPicPr>
          <p:cNvPr id="7" name="图片 6">
            <a:extLst>
              <a:ext uri="{FF2B5EF4-FFF2-40B4-BE49-F238E27FC236}">
                <a16:creationId xmlns:a16="http://schemas.microsoft.com/office/drawing/2014/main" id="{5183C0EB-6059-436C-8D4E-B35B0613A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340867"/>
            <a:ext cx="1349864" cy="1066828"/>
          </a:xfrm>
          <a:prstGeom prst="rect">
            <a:avLst/>
          </a:prstGeom>
        </p:spPr>
      </p:pic>
      <p:pic>
        <p:nvPicPr>
          <p:cNvPr id="9" name="图片 8">
            <a:extLst>
              <a:ext uri="{FF2B5EF4-FFF2-40B4-BE49-F238E27FC236}">
                <a16:creationId xmlns:a16="http://schemas.microsoft.com/office/drawing/2014/main" id="{C9C8E127-7267-48C0-80A8-564FB7D82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4901709"/>
            <a:ext cx="1649229" cy="484427"/>
          </a:xfrm>
          <a:prstGeom prst="rect">
            <a:avLst/>
          </a:prstGeom>
        </p:spPr>
      </p:pic>
    </p:spTree>
    <p:extLst>
      <p:ext uri="{BB962C8B-B14F-4D97-AF65-F5344CB8AC3E}">
        <p14:creationId xmlns:p14="http://schemas.microsoft.com/office/powerpoint/2010/main" val="2611690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优化</a:t>
            </a:r>
            <a:endParaRPr lang="zh-CN" altLang="en-US" dirty="0"/>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50914" y="2005533"/>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94510" y="2085658"/>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320659"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311559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CCBB-4607-47D6-9D59-0C417863F417}"/>
              </a:ext>
            </a:extLst>
          </p:cNvPr>
          <p:cNvSpPr>
            <a:spLocks noGrp="1"/>
          </p:cNvSpPr>
          <p:nvPr>
            <p:ph type="title"/>
          </p:nvPr>
        </p:nvSpPr>
        <p:spPr/>
        <p:txBody>
          <a:bodyPr/>
          <a:lstStyle/>
          <a:p>
            <a:r>
              <a:rPr lang="zh-CN" altLang="en-US"/>
              <a:t>梯度截断</a:t>
            </a:r>
            <a:endParaRPr lang="zh-CN" altLang="en-US" dirty="0"/>
          </a:p>
        </p:txBody>
      </p:sp>
      <p:sp>
        <p:nvSpPr>
          <p:cNvPr id="3" name="内容占位符 2">
            <a:extLst>
              <a:ext uri="{FF2B5EF4-FFF2-40B4-BE49-F238E27FC236}">
                <a16:creationId xmlns:a16="http://schemas.microsoft.com/office/drawing/2014/main" id="{DF430A04-3945-4FAD-BFBC-12B815DDE9B0}"/>
              </a:ext>
            </a:extLst>
          </p:cNvPr>
          <p:cNvSpPr>
            <a:spLocks noGrp="1"/>
          </p:cNvSpPr>
          <p:nvPr>
            <p:ph idx="1"/>
          </p:nvPr>
        </p:nvSpPr>
        <p:spPr/>
        <p:txBody>
          <a:bodyPr/>
          <a:lstStyle/>
          <a:p>
            <a:r>
              <a:rPr lang="zh-CN" altLang="en-US"/>
              <a:t>梯度截断是一种比较简单的启发式方法，把梯度的模限定在一个区间，当梯度的模小于或大于这个区间时就进行截断。</a:t>
            </a:r>
            <a:endParaRPr lang="en-US" altLang="zh-CN"/>
          </a:p>
          <a:p>
            <a:pPr lvl="1"/>
            <a:r>
              <a:rPr lang="zh-CN" altLang="en-US"/>
              <a:t>按值截断</a:t>
            </a:r>
            <a:endParaRPr lang="en-US" altLang="zh-CN"/>
          </a:p>
          <a:p>
            <a:pPr lvl="1"/>
            <a:endParaRPr lang="en-US" altLang="zh-CN"/>
          </a:p>
          <a:p>
            <a:pPr lvl="1"/>
            <a:r>
              <a:rPr lang="zh-CN" altLang="en-US"/>
              <a:t>按模截断</a:t>
            </a:r>
            <a:endParaRPr lang="zh-CN" altLang="en-US" dirty="0"/>
          </a:p>
        </p:txBody>
      </p:sp>
      <p:pic>
        <p:nvPicPr>
          <p:cNvPr id="5" name="图片 4">
            <a:extLst>
              <a:ext uri="{FF2B5EF4-FFF2-40B4-BE49-F238E27FC236}">
                <a16:creationId xmlns:a16="http://schemas.microsoft.com/office/drawing/2014/main" id="{15C7D1AC-4BF4-475E-ABE4-2ED233BB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799" y="2133600"/>
            <a:ext cx="2721475" cy="435436"/>
          </a:xfrm>
          <a:prstGeom prst="rect">
            <a:avLst/>
          </a:prstGeom>
        </p:spPr>
      </p:pic>
      <p:pic>
        <p:nvPicPr>
          <p:cNvPr id="7" name="图片 6">
            <a:extLst>
              <a:ext uri="{FF2B5EF4-FFF2-40B4-BE49-F238E27FC236}">
                <a16:creationId xmlns:a16="http://schemas.microsoft.com/office/drawing/2014/main" id="{6F7A8B76-0122-4F82-BB66-BC2F25634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561" y="2971800"/>
            <a:ext cx="1300976" cy="533400"/>
          </a:xfrm>
          <a:prstGeom prst="rect">
            <a:avLst/>
          </a:prstGeom>
        </p:spPr>
      </p:pic>
      <p:pic>
        <p:nvPicPr>
          <p:cNvPr id="9" name="图片 8">
            <a:extLst>
              <a:ext uri="{FF2B5EF4-FFF2-40B4-BE49-F238E27FC236}">
                <a16:creationId xmlns:a16="http://schemas.microsoft.com/office/drawing/2014/main" id="{B2229C13-B863-4D07-8755-B43032C4A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514" y="3063240"/>
            <a:ext cx="3054433" cy="2575560"/>
          </a:xfrm>
          <a:prstGeom prst="rect">
            <a:avLst/>
          </a:prstGeom>
        </p:spPr>
      </p:pic>
    </p:spTree>
    <p:extLst>
      <p:ext uri="{BB962C8B-B14F-4D97-AF65-F5344CB8AC3E}">
        <p14:creationId xmlns:p14="http://schemas.microsoft.com/office/powerpoint/2010/main" val="3009942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5C34E8-11DC-4132-BEA2-2A13B95BCA4D}"/>
              </a:ext>
            </a:extLst>
          </p:cNvPr>
          <p:cNvSpPr>
            <a:spLocks noGrp="1"/>
          </p:cNvSpPr>
          <p:nvPr>
            <p:ph idx="1"/>
          </p:nvPr>
        </p:nvSpPr>
        <p:spPr/>
        <p:txBody>
          <a:bodyPr/>
          <a:lstStyle/>
          <a:p>
            <a:r>
              <a:rPr lang="zh-CN" altLang="en-US" dirty="0"/>
              <a:t>大部分优化算法可以使用下面公式来统一描述概括：</a:t>
            </a:r>
          </a:p>
        </p:txBody>
      </p:sp>
      <p:sp>
        <p:nvSpPr>
          <p:cNvPr id="2" name="标题 1">
            <a:extLst>
              <a:ext uri="{FF2B5EF4-FFF2-40B4-BE49-F238E27FC236}">
                <a16:creationId xmlns:a16="http://schemas.microsoft.com/office/drawing/2014/main" id="{0388C509-862C-47C6-9985-1D267D888E76}"/>
              </a:ext>
            </a:extLst>
          </p:cNvPr>
          <p:cNvSpPr>
            <a:spLocks noGrp="1"/>
          </p:cNvSpPr>
          <p:nvPr>
            <p:ph type="title"/>
          </p:nvPr>
        </p:nvSpPr>
        <p:spPr/>
        <p:txBody>
          <a:bodyPr/>
          <a:lstStyle/>
          <a:p>
            <a:r>
              <a:rPr lang="zh-CN" altLang="en-US" dirty="0"/>
              <a:t>优化算法改进小结</a:t>
            </a:r>
          </a:p>
        </p:txBody>
      </p:sp>
      <p:sp>
        <p:nvSpPr>
          <p:cNvPr id="6" name="矩形 5">
            <a:extLst>
              <a:ext uri="{FF2B5EF4-FFF2-40B4-BE49-F238E27FC236}">
                <a16:creationId xmlns:a16="http://schemas.microsoft.com/office/drawing/2014/main" id="{C3250B0F-1B22-483E-A63E-773B3D51E253}"/>
              </a:ext>
            </a:extLst>
          </p:cNvPr>
          <p:cNvSpPr/>
          <p:nvPr/>
        </p:nvSpPr>
        <p:spPr>
          <a:xfrm>
            <a:off x="1905000" y="4998130"/>
            <a:ext cx="1890261" cy="369332"/>
          </a:xfrm>
          <a:prstGeom prst="rect">
            <a:avLst/>
          </a:prstGeom>
        </p:spPr>
        <p:txBody>
          <a:bodyPr wrap="none">
            <a:spAutoFit/>
          </a:bodyPr>
          <a:lstStyle/>
          <a:p>
            <a:r>
              <a:rPr lang="zh-CN" altLang="en-US" dirty="0"/>
              <a:t>g</a:t>
            </a:r>
            <a:r>
              <a:rPr lang="zh-CN" altLang="en-US" baseline="-25000" dirty="0"/>
              <a:t>t</a:t>
            </a:r>
            <a:r>
              <a:rPr lang="zh-CN" altLang="en-US" dirty="0"/>
              <a:t> 为第t步的梯度</a:t>
            </a:r>
          </a:p>
        </p:txBody>
      </p:sp>
      <p:sp>
        <p:nvSpPr>
          <p:cNvPr id="7" name="矩形 6">
            <a:extLst>
              <a:ext uri="{FF2B5EF4-FFF2-40B4-BE49-F238E27FC236}">
                <a16:creationId xmlns:a16="http://schemas.microsoft.com/office/drawing/2014/main" id="{FEA71559-46AE-4EC4-9C87-96A865534A9E}"/>
              </a:ext>
            </a:extLst>
          </p:cNvPr>
          <p:cNvSpPr/>
          <p:nvPr/>
        </p:nvSpPr>
        <p:spPr>
          <a:xfrm>
            <a:off x="1905000" y="5441876"/>
            <a:ext cx="2084225" cy="369332"/>
          </a:xfrm>
          <a:prstGeom prst="rect">
            <a:avLst/>
          </a:prstGeom>
        </p:spPr>
        <p:txBody>
          <a:bodyPr wrap="none">
            <a:spAutoFit/>
          </a:bodyPr>
          <a:lstStyle/>
          <a:p>
            <a:r>
              <a:rPr lang="zh-CN" altLang="en-US" dirty="0"/>
              <a:t>α</a:t>
            </a:r>
            <a:r>
              <a:rPr lang="zh-CN" altLang="en-US" baseline="-25000" dirty="0"/>
              <a:t>t </a:t>
            </a:r>
            <a:r>
              <a:rPr lang="zh-CN" altLang="en-US" dirty="0"/>
              <a:t>为第t步的学习率</a:t>
            </a:r>
          </a:p>
        </p:txBody>
      </p:sp>
      <p:pic>
        <p:nvPicPr>
          <p:cNvPr id="12" name="图片 11">
            <a:extLst>
              <a:ext uri="{FF2B5EF4-FFF2-40B4-BE49-F238E27FC236}">
                <a16:creationId xmlns:a16="http://schemas.microsoft.com/office/drawing/2014/main" id="{CA77682E-A49A-4C17-A470-2196421BFC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2516384"/>
            <a:ext cx="2514600" cy="1786791"/>
          </a:xfrm>
          <a:prstGeom prst="rect">
            <a:avLst/>
          </a:prstGeom>
        </p:spPr>
      </p:pic>
      <p:pic>
        <p:nvPicPr>
          <p:cNvPr id="8" name="图片 7">
            <a:extLst>
              <a:ext uri="{FF2B5EF4-FFF2-40B4-BE49-F238E27FC236}">
                <a16:creationId xmlns:a16="http://schemas.microsoft.com/office/drawing/2014/main" id="{27CB7E9F-A5B1-4310-AB12-0D5A0A330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2438399"/>
            <a:ext cx="5715000" cy="2567007"/>
          </a:xfrm>
          <a:prstGeom prst="rect">
            <a:avLst/>
          </a:prstGeom>
        </p:spPr>
      </p:pic>
    </p:spTree>
    <p:extLst>
      <p:ext uri="{BB962C8B-B14F-4D97-AF65-F5344CB8AC3E}">
        <p14:creationId xmlns:p14="http://schemas.microsoft.com/office/powerpoint/2010/main" val="2888190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EA9D7-DD25-4813-BF0D-311DF2D58604}"/>
              </a:ext>
            </a:extLst>
          </p:cNvPr>
          <p:cNvSpPr>
            <a:spLocks noGrp="1"/>
          </p:cNvSpPr>
          <p:nvPr>
            <p:ph type="ctrTitle"/>
          </p:nvPr>
        </p:nvSpPr>
        <p:spPr/>
        <p:txBody>
          <a:bodyPr/>
          <a:lstStyle/>
          <a:p>
            <a:r>
              <a:rPr lang="zh-CN" altLang="en-US"/>
              <a:t>参数初始化</a:t>
            </a:r>
            <a:r>
              <a:rPr lang="en-US" altLang="zh-CN"/>
              <a:t>/</a:t>
            </a:r>
            <a:r>
              <a:rPr lang="zh-CN" altLang="en-US"/>
              <a:t>数据预处理</a:t>
            </a:r>
            <a:endParaRPr lang="zh-CN" altLang="en-US" dirty="0"/>
          </a:p>
        </p:txBody>
      </p:sp>
    </p:spTree>
    <p:extLst>
      <p:ext uri="{BB962C8B-B14F-4D97-AF65-F5344CB8AC3E}">
        <p14:creationId xmlns:p14="http://schemas.microsoft.com/office/powerpoint/2010/main" val="432700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参数初始化</a:t>
            </a:r>
            <a:endParaRPr lang="zh-CN" altLang="en-US" dirty="0"/>
          </a:p>
        </p:txBody>
      </p:sp>
      <p:sp>
        <p:nvSpPr>
          <p:cNvPr id="3" name="内容占位符 2"/>
          <p:cNvSpPr>
            <a:spLocks noGrp="1"/>
          </p:cNvSpPr>
          <p:nvPr>
            <p:ph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en-US" altLang="zh-CN" dirty="0"/>
          </a:p>
          <a:p>
            <a:endParaRPr lang="en-US" altLang="zh-CN" dirty="0"/>
          </a:p>
          <a:p>
            <a:r>
              <a:rPr lang="zh-CN" altLang="en-US" dirty="0"/>
              <a:t>初始化方法</a:t>
            </a:r>
            <a:endParaRPr lang="en-US" altLang="zh-CN" dirty="0"/>
          </a:p>
          <a:p>
            <a:pPr lvl="1"/>
            <a:r>
              <a:rPr lang="zh-CN" altLang="en-US" dirty="0"/>
              <a:t>预训练初始化</a:t>
            </a:r>
            <a:endParaRPr lang="en-US" altLang="zh-CN" dirty="0"/>
          </a:p>
          <a:p>
            <a:pPr lvl="1"/>
            <a:r>
              <a:rPr lang="zh-CN" altLang="en-US" dirty="0"/>
              <a:t>随机初始化</a:t>
            </a:r>
            <a:endParaRPr lang="en-US" altLang="zh-CN" dirty="0"/>
          </a:p>
          <a:p>
            <a:pPr lvl="1"/>
            <a:r>
              <a:rPr lang="zh-CN" altLang="en-US" dirty="0"/>
              <a:t>固定值初始化</a:t>
            </a:r>
            <a:endParaRPr lang="en-US" altLang="zh-CN" dirty="0"/>
          </a:p>
          <a:p>
            <a:pPr lvl="2"/>
            <a:r>
              <a:rPr lang="zh-CN" altLang="en-US" dirty="0"/>
              <a:t>偏置（ </a:t>
            </a:r>
            <a:r>
              <a:rPr lang="en-US" altLang="zh-CN" dirty="0"/>
              <a:t>Bias </a:t>
            </a:r>
            <a:r>
              <a:rPr lang="zh-CN" altLang="en-US" dirty="0"/>
              <a:t>）通常用 </a:t>
            </a:r>
            <a:r>
              <a:rPr lang="en-US" altLang="zh-CN" dirty="0"/>
              <a:t>0 </a:t>
            </a:r>
            <a:r>
              <a:rPr lang="zh-CN" altLang="en-US" dirty="0"/>
              <a:t>来初始化</a:t>
            </a:r>
            <a:endParaRPr lang="en-US" altLang="zh-CN" dirty="0"/>
          </a:p>
        </p:txBody>
      </p:sp>
    </p:spTree>
    <p:extLst>
      <p:ext uri="{BB962C8B-B14F-4D97-AF65-F5344CB8AC3E}">
        <p14:creationId xmlns:p14="http://schemas.microsoft.com/office/powerpoint/2010/main" val="2069707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38BC3-5042-48DA-A38F-7A0FCE398D42}"/>
              </a:ext>
            </a:extLst>
          </p:cNvPr>
          <p:cNvSpPr>
            <a:spLocks noGrp="1"/>
          </p:cNvSpPr>
          <p:nvPr>
            <p:ph type="title"/>
          </p:nvPr>
        </p:nvSpPr>
        <p:spPr/>
        <p:txBody>
          <a:bodyPr/>
          <a:lstStyle/>
          <a:p>
            <a:r>
              <a:rPr lang="zh-CN" altLang="en-US" dirty="0"/>
              <a:t>随机初始化</a:t>
            </a:r>
          </a:p>
        </p:txBody>
      </p:sp>
      <p:sp>
        <p:nvSpPr>
          <p:cNvPr id="3" name="内容占位符 2">
            <a:extLst>
              <a:ext uri="{FF2B5EF4-FFF2-40B4-BE49-F238E27FC236}">
                <a16:creationId xmlns:a16="http://schemas.microsoft.com/office/drawing/2014/main" id="{DE7B01E3-C1E4-43A2-8738-6AEBC15329B9}"/>
              </a:ext>
            </a:extLst>
          </p:cNvPr>
          <p:cNvSpPr>
            <a:spLocks noGrp="1"/>
          </p:cNvSpPr>
          <p:nvPr>
            <p:ph idx="1"/>
          </p:nvPr>
        </p:nvSpPr>
        <p:spPr/>
        <p:txBody>
          <a:bodyPr/>
          <a:lstStyle/>
          <a:p>
            <a:r>
              <a:rPr lang="en-US" altLang="zh-CN" dirty="0"/>
              <a:t>Gaussian</a:t>
            </a:r>
            <a:r>
              <a:rPr lang="zh-CN" altLang="en-US" dirty="0"/>
              <a:t>分布初始化</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en-US" altLang="zh-CN" dirty="0"/>
          </a:p>
          <a:p>
            <a:endParaRPr lang="en-US" altLang="zh-CN" dirty="0"/>
          </a:p>
          <a:p>
            <a:r>
              <a:rPr lang="zh-CN" altLang="en-US" dirty="0"/>
              <a:t>均匀分布初始化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endParaRPr lang="en-US" altLang="zh-CN" dirty="0"/>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1031089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5EF4-268A-4FAB-AA86-1CE73CBBC6C3}"/>
              </a:ext>
            </a:extLst>
          </p:cNvPr>
          <p:cNvSpPr>
            <a:spLocks noGrp="1"/>
          </p:cNvSpPr>
          <p:nvPr>
            <p:ph type="ctrTitle"/>
          </p:nvPr>
        </p:nvSpPr>
        <p:spPr/>
        <p:txBody>
          <a:bodyPr/>
          <a:lstStyle/>
          <a:p>
            <a:r>
              <a:rPr lang="zh-CN" altLang="en-US"/>
              <a:t>网络优化</a:t>
            </a:r>
            <a:endParaRPr lang="zh-CN" altLang="en-US" dirty="0"/>
          </a:p>
        </p:txBody>
      </p:sp>
    </p:spTree>
    <p:extLst>
      <p:ext uri="{BB962C8B-B14F-4D97-AF65-F5344CB8AC3E}">
        <p14:creationId xmlns:p14="http://schemas.microsoft.com/office/powerpoint/2010/main" val="65866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9BCEF-44E6-40A6-9CDB-B20667CBDD68}"/>
              </a:ext>
            </a:extLst>
          </p:cNvPr>
          <p:cNvSpPr>
            <a:spLocks noGrp="1"/>
          </p:cNvSpPr>
          <p:nvPr>
            <p:ph type="title"/>
          </p:nvPr>
        </p:nvSpPr>
        <p:spPr/>
        <p:txBody>
          <a:bodyPr/>
          <a:lstStyle/>
          <a:p>
            <a:r>
              <a:rPr lang="zh-CN" altLang="en-US" dirty="0"/>
              <a:t>随机初始化</a:t>
            </a:r>
          </a:p>
        </p:txBody>
      </p:sp>
      <p:sp>
        <p:nvSpPr>
          <p:cNvPr id="3" name="内容占位符 2">
            <a:extLst>
              <a:ext uri="{FF2B5EF4-FFF2-40B4-BE49-F238E27FC236}">
                <a16:creationId xmlns:a16="http://schemas.microsoft.com/office/drawing/2014/main" id="{F528F5C0-11EC-46AD-94C6-101F23A1D3B4}"/>
              </a:ext>
            </a:extLst>
          </p:cNvPr>
          <p:cNvSpPr>
            <a:spLocks noGrp="1"/>
          </p:cNvSpPr>
          <p:nvPr>
            <p:ph idx="1"/>
          </p:nvPr>
        </p:nvSpPr>
        <p:spPr/>
        <p:txBody>
          <a:bodyPr/>
          <a:lstStyle/>
          <a:p>
            <a:r>
              <a:rPr lang="zh-CN" altLang="en-US" dirty="0"/>
              <a:t>范数保持性（ </a:t>
            </a:r>
            <a:r>
              <a:rPr lang="en-US" altLang="zh-CN" dirty="0"/>
              <a:t>Norm-Preserving </a:t>
            </a:r>
            <a:r>
              <a:rPr lang="zh-CN" altLang="en-US" dirty="0"/>
              <a:t>）</a:t>
            </a:r>
            <a:endParaRPr lang="en-US" altLang="zh-CN" dirty="0"/>
          </a:p>
          <a:p>
            <a:pPr lvl="1"/>
            <a:r>
              <a:rPr lang="zh-CN" altLang="en-US" dirty="0"/>
              <a:t>一个 𝑀 层的等宽线性网络</a:t>
            </a:r>
            <a:endParaRPr lang="en-US" altLang="zh-CN" dirty="0"/>
          </a:p>
          <a:p>
            <a:pPr lvl="1"/>
            <a:endParaRPr lang="en-US" altLang="zh-CN" dirty="0"/>
          </a:p>
          <a:p>
            <a:pPr lvl="1"/>
            <a:endParaRPr lang="en-US" altLang="zh-CN" dirty="0"/>
          </a:p>
          <a:p>
            <a:pPr lvl="1"/>
            <a:r>
              <a:rPr lang="zh-CN" altLang="en-US" dirty="0"/>
              <a:t>为了避免梯度消失或梯度爆炸问题，我们希望误差项</a:t>
            </a:r>
          </a:p>
          <a:p>
            <a:endParaRPr lang="zh-CN" altLang="en-US" dirty="0"/>
          </a:p>
        </p:txBody>
      </p:sp>
      <p:pic>
        <p:nvPicPr>
          <p:cNvPr id="4" name="图片 3">
            <a:extLst>
              <a:ext uri="{FF2B5EF4-FFF2-40B4-BE49-F238E27FC236}">
                <a16:creationId xmlns:a16="http://schemas.microsoft.com/office/drawing/2014/main" id="{65A9204B-007E-4CAB-906B-08331A780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1828800"/>
            <a:ext cx="2474686" cy="574236"/>
          </a:xfrm>
          <a:prstGeom prst="rect">
            <a:avLst/>
          </a:prstGeom>
        </p:spPr>
      </p:pic>
      <p:pic>
        <p:nvPicPr>
          <p:cNvPr id="5" name="图片 4">
            <a:extLst>
              <a:ext uri="{FF2B5EF4-FFF2-40B4-BE49-F238E27FC236}">
                <a16:creationId xmlns:a16="http://schemas.microsoft.com/office/drawing/2014/main" id="{E8EC680D-8570-4847-BA2C-C3735AFEE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3107713"/>
            <a:ext cx="3886302" cy="462655"/>
          </a:xfrm>
          <a:prstGeom prst="rect">
            <a:avLst/>
          </a:prstGeom>
        </p:spPr>
      </p:pic>
      <p:sp>
        <p:nvSpPr>
          <p:cNvPr id="6" name="矩形 5">
            <a:extLst>
              <a:ext uri="{FF2B5EF4-FFF2-40B4-BE49-F238E27FC236}">
                <a16:creationId xmlns:a16="http://schemas.microsoft.com/office/drawing/2014/main" id="{EF4EDDEC-37C0-498F-837B-869BDF3DB75A}"/>
              </a:ext>
            </a:extLst>
          </p:cNvPr>
          <p:cNvSpPr/>
          <p:nvPr/>
        </p:nvSpPr>
        <p:spPr>
          <a:xfrm>
            <a:off x="3682716" y="4259283"/>
            <a:ext cx="295465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zh-CN" altLang="en-US" dirty="0"/>
              <a:t>基于方差缩放的参数初始化</a:t>
            </a:r>
            <a:endParaRPr lang="en-US" altLang="zh-CN" dirty="0"/>
          </a:p>
        </p:txBody>
      </p:sp>
      <p:sp>
        <p:nvSpPr>
          <p:cNvPr id="7" name="矩形 6">
            <a:extLst>
              <a:ext uri="{FF2B5EF4-FFF2-40B4-BE49-F238E27FC236}">
                <a16:creationId xmlns:a16="http://schemas.microsoft.com/office/drawing/2014/main" id="{C43D7F8E-528E-4F3E-8F57-E503639B14D6}"/>
              </a:ext>
            </a:extLst>
          </p:cNvPr>
          <p:cNvSpPr/>
          <p:nvPr/>
        </p:nvSpPr>
        <p:spPr>
          <a:xfrm>
            <a:off x="3682716" y="4700058"/>
            <a:ext cx="1338828"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zh-CN" altLang="en-US" dirty="0"/>
              <a:t>正交初始化</a:t>
            </a:r>
            <a:endParaRPr lang="en-US" altLang="zh-CN" dirty="0"/>
          </a:p>
        </p:txBody>
      </p:sp>
    </p:spTree>
    <p:custDataLst>
      <p:tags r:id="rId1"/>
    </p:custDataLst>
    <p:extLst>
      <p:ext uri="{BB962C8B-B14F-4D97-AF65-F5344CB8AC3E}">
        <p14:creationId xmlns:p14="http://schemas.microsoft.com/office/powerpoint/2010/main" val="9982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C37DB-DF23-4618-B7C4-0D179EAC5959}"/>
              </a:ext>
            </a:extLst>
          </p:cNvPr>
          <p:cNvSpPr>
            <a:spLocks noGrp="1"/>
          </p:cNvSpPr>
          <p:nvPr>
            <p:ph type="title"/>
          </p:nvPr>
        </p:nvSpPr>
        <p:spPr/>
        <p:txBody>
          <a:bodyPr/>
          <a:lstStyle/>
          <a:p>
            <a:r>
              <a:rPr lang="zh-CN" altLang="en-US"/>
              <a:t>参数初始化</a:t>
            </a:r>
            <a:endParaRPr lang="zh-CN" altLang="en-US" dirty="0"/>
          </a:p>
        </p:txBody>
      </p:sp>
      <p:sp>
        <p:nvSpPr>
          <p:cNvPr id="8" name="内容占位符 7">
            <a:extLst>
              <a:ext uri="{FF2B5EF4-FFF2-40B4-BE49-F238E27FC236}">
                <a16:creationId xmlns:a16="http://schemas.microsoft.com/office/drawing/2014/main" id="{55AA90FD-6B48-4ECE-9D56-4D090DEE5B73}"/>
              </a:ext>
            </a:extLst>
          </p:cNvPr>
          <p:cNvSpPr>
            <a:spLocks noGrp="1"/>
          </p:cNvSpPr>
          <p:nvPr>
            <p:ph idx="1"/>
          </p:nvPr>
        </p:nvSpPr>
        <p:spPr/>
        <p:txBody>
          <a:bodyPr/>
          <a:lstStyle/>
          <a:p>
            <a:r>
              <a:rPr lang="zh-CN" altLang="en-US" dirty="0"/>
              <a:t>基于方差缩放的参数初始化</a:t>
            </a:r>
            <a:endParaRPr lang="en-US" altLang="zh-CN" dirty="0"/>
          </a:p>
          <a:p>
            <a:pPr lvl="1"/>
            <a:r>
              <a:rPr lang="en-US" altLang="zh-CN" dirty="0"/>
              <a:t>Xavier </a:t>
            </a:r>
            <a:r>
              <a:rPr lang="zh-CN" altLang="en-US" dirty="0"/>
              <a:t>初始化和 </a:t>
            </a:r>
            <a:r>
              <a:rPr lang="en-US" altLang="zh-CN" dirty="0"/>
              <a:t>He </a:t>
            </a:r>
            <a:r>
              <a:rPr lang="zh-CN" altLang="en-US" dirty="0"/>
              <a:t>初始化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正交初始化</a:t>
            </a:r>
            <a:endParaRPr lang="en-US" altLang="zh-CN" dirty="0"/>
          </a:p>
          <a:p>
            <a:pPr lvl="1"/>
            <a:r>
              <a:rPr lang="en-US" altLang="zh-CN" dirty="0"/>
              <a:t>1 </a:t>
            </a:r>
            <a:r>
              <a:rPr lang="zh-CN" altLang="en-US" dirty="0"/>
              <a:t>）用均值为 </a:t>
            </a:r>
            <a:r>
              <a:rPr lang="en-US" altLang="zh-CN" dirty="0"/>
              <a:t>0 </a:t>
            </a:r>
            <a:r>
              <a:rPr lang="zh-CN" altLang="en-US" dirty="0"/>
              <a:t>、方差为 </a:t>
            </a:r>
            <a:r>
              <a:rPr lang="en-US" altLang="zh-CN" dirty="0"/>
              <a:t>1 </a:t>
            </a:r>
            <a:r>
              <a:rPr lang="zh-CN" altLang="en-US" dirty="0"/>
              <a:t>的高斯分布初始化一个矩阵； </a:t>
            </a:r>
            <a:endParaRPr lang="en-US" altLang="zh-CN" dirty="0"/>
          </a:p>
          <a:p>
            <a:pPr lvl="1"/>
            <a:r>
              <a:rPr lang="en-US" altLang="zh-CN" dirty="0"/>
              <a:t>2 </a:t>
            </a:r>
            <a:r>
              <a:rPr lang="zh-CN" altLang="en-US" dirty="0"/>
              <a:t>）将这个矩阵用奇异值分解得到两个正交矩阵，并使用其中之一作为权重矩阵。</a:t>
            </a:r>
          </a:p>
        </p:txBody>
      </p:sp>
      <p:pic>
        <p:nvPicPr>
          <p:cNvPr id="10" name="图片 9">
            <a:extLst>
              <a:ext uri="{FF2B5EF4-FFF2-40B4-BE49-F238E27FC236}">
                <a16:creationId xmlns:a16="http://schemas.microsoft.com/office/drawing/2014/main" id="{2860929B-C14A-4AF8-86A4-54709DBA2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057400"/>
            <a:ext cx="5034715" cy="2068720"/>
          </a:xfrm>
          <a:prstGeom prst="rect">
            <a:avLst/>
          </a:prstGeom>
        </p:spPr>
      </p:pic>
    </p:spTree>
    <p:extLst>
      <p:ext uri="{BB962C8B-B14F-4D97-AF65-F5344CB8AC3E}">
        <p14:creationId xmlns:p14="http://schemas.microsoft.com/office/powerpoint/2010/main" val="331757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 数据归一化</a:t>
            </a:r>
            <a:endParaRPr lang="en-US" altLang="zh-CN" dirty="0"/>
          </a:p>
          <a:p>
            <a:pPr lvl="1"/>
            <a:r>
              <a:rPr lang="zh-CN" altLang="en-US" dirty="0"/>
              <a:t>最小最大值归一化</a:t>
            </a:r>
            <a:endParaRPr lang="en-US" altLang="zh-CN" dirty="0"/>
          </a:p>
          <a:p>
            <a:pPr lvl="1"/>
            <a:r>
              <a:rPr lang="zh-CN" altLang="en-US" dirty="0"/>
              <a:t>标准化</a:t>
            </a:r>
            <a:endParaRPr lang="en-US" altLang="zh-CN" dirty="0"/>
          </a:p>
          <a:p>
            <a:pPr lvl="1"/>
            <a:r>
              <a:rPr lang="en-US" altLang="zh-CN" dirty="0"/>
              <a:t>PCA</a:t>
            </a:r>
            <a:endParaRPr lang="zh-CN" altLang="en-US" dirty="0"/>
          </a:p>
        </p:txBody>
      </p:sp>
      <p:sp>
        <p:nvSpPr>
          <p:cNvPr id="9" name="内容占位符 8">
            <a:extLst>
              <a:ext uri="{FF2B5EF4-FFF2-40B4-BE49-F238E27FC236}">
                <a16:creationId xmlns:a16="http://schemas.microsoft.com/office/drawing/2014/main" id="{7092421C-FFA6-43EF-AE1C-AC3B003FE56D}"/>
              </a:ext>
            </a:extLst>
          </p:cNvPr>
          <p:cNvSpPr>
            <a:spLocks noGrp="1"/>
          </p:cNvSpPr>
          <p:nvPr>
            <p:ph idx="10"/>
          </p:nvPr>
        </p:nvSpPr>
        <p:spPr/>
        <p:txBody>
          <a:bodyPr/>
          <a:lstStyle/>
          <a:p>
            <a:r>
              <a:rPr lang="zh-CN" altLang="en-US" dirty="0"/>
              <a:t> 数据归一化对梯度的影响</a:t>
            </a:r>
          </a:p>
        </p:txBody>
      </p:sp>
      <p:sp>
        <p:nvSpPr>
          <p:cNvPr id="2" name="标题 1"/>
          <p:cNvSpPr>
            <a:spLocks noGrp="1"/>
          </p:cNvSpPr>
          <p:nvPr>
            <p:ph type="title"/>
          </p:nvPr>
        </p:nvSpPr>
        <p:spPr/>
        <p:txBody>
          <a:bodyPr/>
          <a:lstStyle/>
          <a:p>
            <a:r>
              <a:rPr lang="zh-CN" altLang="en-US"/>
              <a:t>数据预处理</a:t>
            </a:r>
            <a:endParaRPr lang="zh-CN" altLang="en-US" dirty="0"/>
          </a:p>
        </p:txBody>
      </p:sp>
      <p:pic>
        <p:nvPicPr>
          <p:cNvPr id="8" name="图片 7">
            <a:extLst>
              <a:ext uri="{FF2B5EF4-FFF2-40B4-BE49-F238E27FC236}">
                <a16:creationId xmlns:a16="http://schemas.microsoft.com/office/drawing/2014/main" id="{262526C4-CD30-45C3-A4F6-205512B07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564865"/>
            <a:ext cx="5636414" cy="1712884"/>
          </a:xfrm>
          <a:prstGeom prst="rect">
            <a:avLst/>
          </a:prstGeom>
        </p:spPr>
      </p:pic>
      <p:pic>
        <p:nvPicPr>
          <p:cNvPr id="11" name="图片 10">
            <a:extLst>
              <a:ext uri="{FF2B5EF4-FFF2-40B4-BE49-F238E27FC236}">
                <a16:creationId xmlns:a16="http://schemas.microsoft.com/office/drawing/2014/main" id="{A728307A-ADF3-46B0-A741-1139311A929A}"/>
              </a:ext>
            </a:extLst>
          </p:cNvPr>
          <p:cNvPicPr>
            <a:picLocks noChangeAspect="1"/>
          </p:cNvPicPr>
          <p:nvPr/>
        </p:nvPicPr>
        <p:blipFill>
          <a:blip r:embed="rId3"/>
          <a:stretch>
            <a:fillRect/>
          </a:stretch>
        </p:blipFill>
        <p:spPr>
          <a:xfrm>
            <a:off x="6605121" y="2667000"/>
            <a:ext cx="4620558" cy="2215287"/>
          </a:xfrm>
          <a:prstGeom prst="rect">
            <a:avLst/>
          </a:prstGeom>
        </p:spPr>
      </p:pic>
      <p:pic>
        <p:nvPicPr>
          <p:cNvPr id="13" name="图片 12">
            <a:extLst>
              <a:ext uri="{FF2B5EF4-FFF2-40B4-BE49-F238E27FC236}">
                <a16:creationId xmlns:a16="http://schemas.microsoft.com/office/drawing/2014/main" id="{8606A62F-4F5B-44CE-8C29-25DB6AE6C946}"/>
              </a:ext>
            </a:extLst>
          </p:cNvPr>
          <p:cNvPicPr>
            <a:picLocks noChangeAspect="1"/>
          </p:cNvPicPr>
          <p:nvPr/>
        </p:nvPicPr>
        <p:blipFill>
          <a:blip r:embed="rId4"/>
          <a:stretch>
            <a:fillRect/>
          </a:stretch>
        </p:blipFill>
        <p:spPr>
          <a:xfrm>
            <a:off x="3891596" y="1600199"/>
            <a:ext cx="1538541" cy="1039555"/>
          </a:xfrm>
          <a:prstGeom prst="rect">
            <a:avLst/>
          </a:prstGeom>
        </p:spPr>
      </p:pic>
      <p:sp>
        <p:nvSpPr>
          <p:cNvPr id="14" name="箭头: 右 13">
            <a:extLst>
              <a:ext uri="{FF2B5EF4-FFF2-40B4-BE49-F238E27FC236}">
                <a16:creationId xmlns:a16="http://schemas.microsoft.com/office/drawing/2014/main" id="{0E404BCA-9BA9-4B79-9A15-7DB18CF6D467}"/>
              </a:ext>
            </a:extLst>
          </p:cNvPr>
          <p:cNvSpPr/>
          <p:nvPr/>
        </p:nvSpPr>
        <p:spPr>
          <a:xfrm>
            <a:off x="2672396" y="2043777"/>
            <a:ext cx="1066800" cy="76200"/>
          </a:xfrm>
          <a:prstGeom prst="rightArrow">
            <a:avLst/>
          </a:prstGeom>
        </p:spPr>
        <p:style>
          <a:lnRef idx="2">
            <a:schemeClr val="dk1"/>
          </a:lnRef>
          <a:fillRef idx="1">
            <a:schemeClr val="lt1"/>
          </a:fillRef>
          <a:effectRef idx="0">
            <a:schemeClr val="dk1"/>
          </a:effectRef>
          <a:fontRef idx="minor">
            <a:schemeClr val="dk1"/>
          </a:fontRef>
        </p:style>
        <p:txBody>
          <a:bodyPr wrap="none" rtlCol="0" anchor="ctr">
            <a:spAutoFit/>
          </a:bodyPr>
          <a:lstStyle/>
          <a:p>
            <a:pPr algn="ctr"/>
            <a:endParaRPr lang="zh-CN" altLang="en-US" sz="2400" dirty="0"/>
          </a:p>
        </p:txBody>
      </p:sp>
    </p:spTree>
    <p:extLst>
      <p:ext uri="{BB962C8B-B14F-4D97-AF65-F5344CB8AC3E}">
        <p14:creationId xmlns:p14="http://schemas.microsoft.com/office/powerpoint/2010/main" val="1949331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5C273-CCC8-4095-BE5C-943C4AFC3A32}"/>
              </a:ext>
            </a:extLst>
          </p:cNvPr>
          <p:cNvSpPr>
            <a:spLocks noGrp="1"/>
          </p:cNvSpPr>
          <p:nvPr>
            <p:ph type="ctrTitle"/>
          </p:nvPr>
        </p:nvSpPr>
        <p:spPr/>
        <p:txBody>
          <a:bodyPr/>
          <a:lstStyle/>
          <a:p>
            <a:r>
              <a:rPr lang="zh-CN" altLang="en-US"/>
              <a:t>逐层归一化</a:t>
            </a:r>
            <a:endParaRPr lang="zh-CN" altLang="en-US" dirty="0"/>
          </a:p>
        </p:txBody>
      </p:sp>
    </p:spTree>
    <p:extLst>
      <p:ext uri="{BB962C8B-B14F-4D97-AF65-F5344CB8AC3E}">
        <p14:creationId xmlns:p14="http://schemas.microsoft.com/office/powerpoint/2010/main" val="814338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8E567-404B-4F15-A3C3-3B72AD84AEA4}"/>
              </a:ext>
            </a:extLst>
          </p:cNvPr>
          <p:cNvSpPr>
            <a:spLocks noGrp="1"/>
          </p:cNvSpPr>
          <p:nvPr>
            <p:ph type="title"/>
          </p:nvPr>
        </p:nvSpPr>
        <p:spPr/>
        <p:txBody>
          <a:bodyPr/>
          <a:lstStyle/>
          <a:p>
            <a:r>
              <a:rPr lang="zh-CN" altLang="en-US"/>
              <a:t>逐层归一化</a:t>
            </a:r>
            <a:endParaRPr lang="zh-CN" altLang="en-US" dirty="0"/>
          </a:p>
        </p:txBody>
      </p:sp>
      <p:sp>
        <p:nvSpPr>
          <p:cNvPr id="3" name="内容占位符 2">
            <a:extLst>
              <a:ext uri="{FF2B5EF4-FFF2-40B4-BE49-F238E27FC236}">
                <a16:creationId xmlns:a16="http://schemas.microsoft.com/office/drawing/2014/main" id="{EECA0D97-9009-4D88-BE62-86B29ECAE8DB}"/>
              </a:ext>
            </a:extLst>
          </p:cNvPr>
          <p:cNvSpPr>
            <a:spLocks noGrp="1"/>
          </p:cNvSpPr>
          <p:nvPr>
            <p:ph idx="1"/>
          </p:nvPr>
        </p:nvSpPr>
        <p:spPr/>
        <p:txBody>
          <a:bodyPr/>
          <a:lstStyle/>
          <a:p>
            <a:r>
              <a:rPr lang="zh-CN" altLang="en-US" dirty="0"/>
              <a:t>目的</a:t>
            </a:r>
            <a:endParaRPr lang="en-US" altLang="zh-CN" dirty="0"/>
          </a:p>
          <a:p>
            <a:pPr lvl="1"/>
            <a:r>
              <a:rPr lang="zh-CN" altLang="en-US" dirty="0"/>
              <a:t> 更好的尺度不变性</a:t>
            </a:r>
            <a:endParaRPr lang="en-US" altLang="zh-CN" dirty="0"/>
          </a:p>
          <a:p>
            <a:pPr lvl="2"/>
            <a:r>
              <a:rPr lang="zh-CN" altLang="en-US" dirty="0"/>
              <a:t>内部协变量偏移</a:t>
            </a:r>
            <a:endParaRPr lang="en-US" altLang="zh-CN" dirty="0"/>
          </a:p>
          <a:p>
            <a:pPr lvl="1"/>
            <a:r>
              <a:rPr lang="zh-CN" altLang="en-US" dirty="0"/>
              <a:t>更平滑的优化地形</a:t>
            </a:r>
            <a:endParaRPr lang="en-US" altLang="zh-CN" dirty="0"/>
          </a:p>
          <a:p>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p>
        </p:txBody>
      </p:sp>
    </p:spTree>
    <p:extLst>
      <p:ext uri="{BB962C8B-B14F-4D97-AF65-F5344CB8AC3E}">
        <p14:creationId xmlns:p14="http://schemas.microsoft.com/office/powerpoint/2010/main" val="3587780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批量归一化</a:t>
            </a:r>
            <a:endParaRPr lang="zh-CN" altLang="en-US" dirty="0"/>
          </a:p>
        </p:txBody>
      </p:sp>
      <p:sp>
        <p:nvSpPr>
          <p:cNvPr id="8" name="内容占位符 7">
            <a:extLst>
              <a:ext uri="{FF2B5EF4-FFF2-40B4-BE49-F238E27FC236}">
                <a16:creationId xmlns:a16="http://schemas.microsoft.com/office/drawing/2014/main" id="{7EFB9D8D-2CC4-43C0-AD77-313DD1C2AFE5}"/>
              </a:ext>
            </a:extLst>
          </p:cNvPr>
          <p:cNvSpPr>
            <a:spLocks noGrp="1"/>
          </p:cNvSpPr>
          <p:nvPr>
            <p:ph idx="1"/>
          </p:nvPr>
        </p:nvSpPr>
        <p:spPr/>
        <p:txBody>
          <a:bodyPr/>
          <a:lstStyle/>
          <a:p>
            <a:endParaRPr lang="en-US" altLang="zh-CN" dirty="0"/>
          </a:p>
          <a:p>
            <a:endParaRPr lang="en-US" altLang="zh-CN" dirty="0"/>
          </a:p>
          <a:p>
            <a:endParaRPr lang="en-US" altLang="zh-CN" dirty="0"/>
          </a:p>
          <a:p>
            <a:pPr lvl="1"/>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p>
        </p:txBody>
      </p:sp>
      <p:pic>
        <p:nvPicPr>
          <p:cNvPr id="7" name="图片 6">
            <a:extLst>
              <a:ext uri="{FF2B5EF4-FFF2-40B4-BE49-F238E27FC236}">
                <a16:creationId xmlns:a16="http://schemas.microsoft.com/office/drawing/2014/main" id="{D42A804A-7651-4046-8C55-B82AC8D2E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243315"/>
            <a:ext cx="5987299" cy="1208346"/>
          </a:xfrm>
          <a:prstGeom prst="rect">
            <a:avLst/>
          </a:prstGeom>
        </p:spPr>
      </p:pic>
      <p:pic>
        <p:nvPicPr>
          <p:cNvPr id="10" name="图片 9">
            <a:extLst>
              <a:ext uri="{FF2B5EF4-FFF2-40B4-BE49-F238E27FC236}">
                <a16:creationId xmlns:a16="http://schemas.microsoft.com/office/drawing/2014/main" id="{E6DFF9C2-2EE3-4CF8-9B05-404D544E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3200400"/>
            <a:ext cx="3140611" cy="1224675"/>
          </a:xfrm>
          <a:prstGeom prst="rect">
            <a:avLst/>
          </a:prstGeom>
        </p:spPr>
      </p:pic>
      <p:pic>
        <p:nvPicPr>
          <p:cNvPr id="12" name="图片 11">
            <a:extLst>
              <a:ext uri="{FF2B5EF4-FFF2-40B4-BE49-F238E27FC236}">
                <a16:creationId xmlns:a16="http://schemas.microsoft.com/office/drawing/2014/main" id="{594EC1AA-9F18-4B7C-9179-2D8CFCFA1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4876800"/>
            <a:ext cx="1948594" cy="881766"/>
          </a:xfrm>
          <a:prstGeom prst="rect">
            <a:avLst/>
          </a:prstGeom>
        </p:spPr>
      </p:pic>
    </p:spTree>
    <p:extLst>
      <p:ext uri="{BB962C8B-B14F-4D97-AF65-F5344CB8AC3E}">
        <p14:creationId xmlns:p14="http://schemas.microsoft.com/office/powerpoint/2010/main" val="3889959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7E846-F8C6-4E7D-A732-0C2FA102BF23}"/>
              </a:ext>
            </a:extLst>
          </p:cNvPr>
          <p:cNvSpPr>
            <a:spLocks noGrp="1"/>
          </p:cNvSpPr>
          <p:nvPr>
            <p:ph type="title"/>
          </p:nvPr>
        </p:nvSpPr>
        <p:spPr/>
        <p:txBody>
          <a:bodyPr/>
          <a:lstStyle/>
          <a:p>
            <a:r>
              <a:rPr lang="zh-CN" altLang="en-US"/>
              <a:t>层归一化</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576C3B-1EDD-48DD-B552-A64EE7A12FCB}"/>
                  </a:ext>
                </a:extLst>
              </p:cNvPr>
              <p:cNvSpPr>
                <a:spLocks noGrp="1"/>
              </p:cNvSpPr>
              <p:nvPr>
                <p:ph idx="1"/>
              </p:nvPr>
            </p:nvSpPr>
            <p:spPr/>
            <p:txBody>
              <a:bodyPr/>
              <a:lstStyle/>
              <a:p>
                <a:r>
                  <a:rPr lang="zh-CN" altLang="en-US" dirty="0"/>
                  <a:t>第</a:t>
                </a:r>
                <a14:m>
                  <m:oMath xmlns:m="http://schemas.openxmlformats.org/officeDocument/2006/math">
                    <m:r>
                      <a:rPr lang="en-US" altLang="zh-CN" i="1" dirty="0" smtClean="0">
                        <a:latin typeface="Cambria Math" panose="02040503050406030204" pitchFamily="18" charset="0"/>
                      </a:rPr>
                      <m:t>𝑙</m:t>
                    </m:r>
                  </m:oMath>
                </a14:m>
                <a:r>
                  <a:rPr lang="zh-CN" altLang="en-US" dirty="0"/>
                  <a:t>层神经元的净输入为</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𝑧</m:t>
                        </m:r>
                      </m:e>
                      <m:sup>
                        <m:r>
                          <a:rPr lang="en-US" altLang="zh-CN" i="1" dirty="0">
                            <a:latin typeface="Cambria Math" panose="02040503050406030204" pitchFamily="18" charset="0"/>
                          </a:rPr>
                          <m:t>(</m:t>
                        </m:r>
                        <m:r>
                          <a:rPr lang="en-US" altLang="zh-CN" i="1" dirty="0">
                            <a:latin typeface="Cambria Math" panose="02040503050406030204" pitchFamily="18" charset="0"/>
                          </a:rPr>
                          <m:t>𝑙</m:t>
                        </m:r>
                        <m:r>
                          <a:rPr lang="en-US" altLang="zh-CN" i="1" dirty="0">
                            <a:latin typeface="Cambria Math" panose="02040503050406030204" pitchFamily="18" charset="0"/>
                          </a:rPr>
                          <m:t>)</m:t>
                        </m:r>
                      </m:sup>
                    </m:sSup>
                  </m:oMath>
                </a14:m>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层归一化定义为</a:t>
                </a:r>
                <a:endParaRPr lang="en-US" altLang="zh-CN" dirty="0"/>
              </a:p>
            </p:txBody>
          </p:sp>
        </mc:Choice>
        <mc:Fallback xmlns="">
          <p:sp>
            <p:nvSpPr>
              <p:cNvPr id="3" name="内容占位符 2">
                <a:extLst>
                  <a:ext uri="{FF2B5EF4-FFF2-40B4-BE49-F238E27FC236}">
                    <a16:creationId xmlns:a16="http://schemas.microsoft.com/office/drawing/2014/main" id="{FF576C3B-1EDD-48DD-B552-A64EE7A12FCB}"/>
                  </a:ext>
                </a:extLst>
              </p:cNvPr>
              <p:cNvSpPr>
                <a:spLocks noGrp="1" noRot="1" noChangeAspect="1" noMove="1" noResize="1" noEditPoints="1" noAdjustHandles="1" noChangeArrowheads="1" noChangeShapeType="1" noTextEdit="1"/>
              </p:cNvSpPr>
              <p:nvPr>
                <p:ph idx="1"/>
              </p:nvPr>
            </p:nvSpPr>
            <p:spPr>
              <a:blipFill>
                <a:blip r:embed="rId4"/>
                <a:stretch>
                  <a:fillRect l="-389" t="-60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56A823C-F67A-4BCD-9CE0-FC75DA30F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1676400"/>
            <a:ext cx="2667000" cy="1481667"/>
          </a:xfrm>
          <a:prstGeom prst="rect">
            <a:avLst/>
          </a:prstGeom>
        </p:spPr>
      </p:pic>
      <p:pic>
        <p:nvPicPr>
          <p:cNvPr id="7" name="图片 6">
            <a:extLst>
              <a:ext uri="{FF2B5EF4-FFF2-40B4-BE49-F238E27FC236}">
                <a16:creationId xmlns:a16="http://schemas.microsoft.com/office/drawing/2014/main" id="{F8AF1C03-706A-40E9-8F97-3B57E0A490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800" y="4191000"/>
            <a:ext cx="2485869" cy="1143000"/>
          </a:xfrm>
          <a:prstGeom prst="rect">
            <a:avLst/>
          </a:prstGeom>
        </p:spPr>
      </p:pic>
    </p:spTree>
    <p:extLst>
      <p:ext uri="{BB962C8B-B14F-4D97-AF65-F5344CB8AC3E}">
        <p14:creationId xmlns:p14="http://schemas.microsoft.com/office/powerpoint/2010/main" val="1689093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C0D9F-31DE-4682-9E17-B63BB8910CF7}"/>
              </a:ext>
            </a:extLst>
          </p:cNvPr>
          <p:cNvSpPr>
            <a:spLocks noGrp="1"/>
          </p:cNvSpPr>
          <p:nvPr>
            <p:ph type="title"/>
          </p:nvPr>
        </p:nvSpPr>
        <p:spPr/>
        <p:txBody>
          <a:bodyPr/>
          <a:lstStyle/>
          <a:p>
            <a:r>
              <a:rPr lang="zh-CN" altLang="en-US"/>
              <a:t>批量归一化</a:t>
            </a:r>
            <a:r>
              <a:rPr lang="en-US" altLang="zh-CN"/>
              <a:t>VS</a:t>
            </a:r>
            <a:r>
              <a:rPr lang="zh-CN" altLang="en-US"/>
              <a:t>层归一化</a:t>
            </a:r>
            <a:endParaRPr lang="zh-CN" altLang="en-US" dirty="0"/>
          </a:p>
        </p:txBody>
      </p:sp>
      <p:pic>
        <p:nvPicPr>
          <p:cNvPr id="1026" name="Picture 2" descr="Image result for layer normalization vs batch normalization">
            <a:extLst>
              <a:ext uri="{FF2B5EF4-FFF2-40B4-BE49-F238E27FC236}">
                <a16:creationId xmlns:a16="http://schemas.microsoft.com/office/drawing/2014/main" id="{DE14BB40-E6D8-474D-8C98-B10DA60D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62200"/>
            <a:ext cx="803942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152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9CDE-C41B-41CE-99CA-16B27CB705D0}"/>
              </a:ext>
            </a:extLst>
          </p:cNvPr>
          <p:cNvSpPr>
            <a:spLocks noGrp="1"/>
          </p:cNvSpPr>
          <p:nvPr>
            <p:ph type="title"/>
          </p:nvPr>
        </p:nvSpPr>
        <p:spPr/>
        <p:txBody>
          <a:bodyPr/>
          <a:lstStyle/>
          <a:p>
            <a:r>
              <a:rPr lang="zh-CN" altLang="en-US"/>
              <a:t>更多的归一化</a:t>
            </a:r>
            <a:endParaRPr lang="zh-CN" altLang="en-US" dirty="0"/>
          </a:p>
        </p:txBody>
      </p:sp>
      <p:pic>
        <p:nvPicPr>
          <p:cNvPr id="2050" name="Picture 2" descr="Image result for layer normalization vs batch normalization">
            <a:extLst>
              <a:ext uri="{FF2B5EF4-FFF2-40B4-BE49-F238E27FC236}">
                <a16:creationId xmlns:a16="http://schemas.microsoft.com/office/drawing/2014/main" id="{15AFE49A-0716-4141-B666-335E0EB33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455069"/>
            <a:ext cx="6645647" cy="194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339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DCBD5-30B3-4052-9F83-7D5487AEAD66}"/>
              </a:ext>
            </a:extLst>
          </p:cNvPr>
          <p:cNvSpPr>
            <a:spLocks noGrp="1"/>
          </p:cNvSpPr>
          <p:nvPr>
            <p:ph type="ctrTitle"/>
          </p:nvPr>
        </p:nvSpPr>
        <p:spPr/>
        <p:txBody>
          <a:bodyPr/>
          <a:lstStyle/>
          <a:p>
            <a:r>
              <a:rPr lang="zh-CN" altLang="en-US" dirty="0"/>
              <a:t>超参数优化</a:t>
            </a:r>
          </a:p>
        </p:txBody>
      </p:sp>
    </p:spTree>
    <p:extLst>
      <p:ext uri="{BB962C8B-B14F-4D97-AF65-F5344CB8AC3E}">
        <p14:creationId xmlns:p14="http://schemas.microsoft.com/office/powerpoint/2010/main" val="182078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pPr lvl="1"/>
            <a:r>
              <a:rPr lang="zh-CN" altLang="en-US" dirty="0"/>
              <a:t>超参数多</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pPr lvl="1"/>
            <a:endParaRPr lang="en-US" altLang="zh-CN" dirty="0"/>
          </a:p>
          <a:p>
            <a:r>
              <a:rPr lang="zh-CN" altLang="en-US" dirty="0"/>
              <a:t>梯度消失（爆炸）问题</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40447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超参数</a:t>
            </a:r>
            <a:endParaRPr lang="en-US" altLang="zh-CN"/>
          </a:p>
          <a:p>
            <a:pPr lvl="1"/>
            <a:r>
              <a:rPr lang="zh-CN" altLang="en-US"/>
              <a:t>层数</a:t>
            </a:r>
          </a:p>
          <a:p>
            <a:pPr lvl="1"/>
            <a:r>
              <a:rPr lang="zh-CN" altLang="en-US"/>
              <a:t>每层神经元个数</a:t>
            </a:r>
          </a:p>
          <a:p>
            <a:pPr lvl="1"/>
            <a:r>
              <a:rPr lang="zh-CN" altLang="en-US"/>
              <a:t>激活函数</a:t>
            </a:r>
          </a:p>
          <a:p>
            <a:pPr lvl="1"/>
            <a:r>
              <a:rPr lang="zh-CN" altLang="en-US"/>
              <a:t>学习率（以及动态调整算法）</a:t>
            </a:r>
          </a:p>
          <a:p>
            <a:pPr lvl="1"/>
            <a:r>
              <a:rPr lang="zh-CN" altLang="en-US"/>
              <a:t>正则化系数</a:t>
            </a:r>
          </a:p>
          <a:p>
            <a:pPr lvl="1"/>
            <a:r>
              <a:rPr lang="en-US" altLang="zh-CN"/>
              <a:t>mini-batch </a:t>
            </a:r>
            <a:r>
              <a:rPr lang="zh-CN" altLang="en-US"/>
              <a:t>大小</a:t>
            </a:r>
            <a:endParaRPr lang="zh-CN" altLang="en-US" dirty="0"/>
          </a:p>
        </p:txBody>
      </p:sp>
      <p:sp>
        <p:nvSpPr>
          <p:cNvPr id="5" name="内容占位符 4"/>
          <p:cNvSpPr>
            <a:spLocks noGrp="1"/>
          </p:cNvSpPr>
          <p:nvPr>
            <p:ph idx="10"/>
          </p:nvPr>
        </p:nvSpPr>
        <p:spPr/>
        <p:txBody>
          <a:bodyPr/>
          <a:lstStyle/>
          <a:p>
            <a:r>
              <a:rPr lang="zh-CN" altLang="en-US"/>
              <a:t>优化方法</a:t>
            </a:r>
            <a:endParaRPr lang="en-US" altLang="zh-CN"/>
          </a:p>
          <a:p>
            <a:pPr lvl="1"/>
            <a:r>
              <a:rPr lang="zh-CN" altLang="en-US"/>
              <a:t>网格搜索</a:t>
            </a:r>
            <a:endParaRPr lang="en-US" altLang="zh-CN"/>
          </a:p>
          <a:p>
            <a:pPr lvl="1"/>
            <a:r>
              <a:rPr lang="zh-CN" altLang="en-US"/>
              <a:t>随机搜索</a:t>
            </a:r>
            <a:endParaRPr lang="en-US" altLang="zh-CN"/>
          </a:p>
          <a:p>
            <a:pPr lvl="1"/>
            <a:r>
              <a:rPr lang="zh-CN" altLang="en-US"/>
              <a:t>贝叶斯优化</a:t>
            </a:r>
            <a:endParaRPr lang="en-US" altLang="zh-CN"/>
          </a:p>
          <a:p>
            <a:pPr lvl="1"/>
            <a:r>
              <a:rPr lang="zh-CN" altLang="en-US"/>
              <a:t>动态资源分配</a:t>
            </a:r>
            <a:endParaRPr lang="en-US" altLang="zh-CN"/>
          </a:p>
          <a:p>
            <a:pPr lvl="1"/>
            <a:r>
              <a:rPr lang="zh-CN" altLang="en-US"/>
              <a:t>神经架构搜索</a:t>
            </a:r>
          </a:p>
          <a:p>
            <a:endParaRPr lang="zh-CN" altLang="en-US" dirty="0"/>
          </a:p>
        </p:txBody>
      </p:sp>
      <p:sp>
        <p:nvSpPr>
          <p:cNvPr id="2" name="标题 1"/>
          <p:cNvSpPr>
            <a:spLocks noGrp="1"/>
          </p:cNvSpPr>
          <p:nvPr>
            <p:ph type="title"/>
          </p:nvPr>
        </p:nvSpPr>
        <p:spPr/>
        <p:txBody>
          <a:bodyPr/>
          <a:lstStyle/>
          <a:p>
            <a:r>
              <a:rPr lang="zh-CN" altLang="en-US" dirty="0"/>
              <a:t>超参数优化</a:t>
            </a:r>
          </a:p>
        </p:txBody>
      </p:sp>
    </p:spTree>
    <p:extLst>
      <p:ext uri="{BB962C8B-B14F-4D97-AF65-F5344CB8AC3E}">
        <p14:creationId xmlns:p14="http://schemas.microsoft.com/office/powerpoint/2010/main" val="843860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超参数优化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𝑚</m:t>
                        </m:r>
                      </m:e>
                      <m:sub>
                        <m:r>
                          <a:rPr lang="en-US" altLang="zh-CN" i="1" dirty="0" smtClean="0">
                            <a:latin typeface="Cambria Math" panose="02040503050406030204" pitchFamily="18" charset="0"/>
                          </a:rPr>
                          <m:t>𝑘</m:t>
                        </m:r>
                      </m:sub>
                    </m:sSub>
                  </m:oMath>
                </a14:m>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lvl="1"/>
                <a:endParaRPr lang="en-US" altLang="zh-CN" dirty="0"/>
              </a:p>
              <a:p>
                <a:pPr lvl="1"/>
                <a:r>
                  <a:rPr lang="en-US" altLang="zh-CN" dirty="0"/>
                  <a:t>			α ∈ {0.01,0.1,0.5,1.0}.</a:t>
                </a:r>
              </a:p>
              <a:p>
                <a:endParaRPr lang="en-US" altLang="zh-CN" dirty="0"/>
              </a:p>
              <a:p>
                <a:pPr lvl="1"/>
                <a:r>
                  <a:rPr lang="zh-CN" altLang="en-US" dirty="0"/>
                  <a:t>这些超参数可以有</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 </m:t>
                    </m:r>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2</m:t>
                        </m:r>
                      </m:sub>
                    </m:sSub>
                  </m:oMath>
                </a14:m>
                <a:r>
                  <a:rPr lang="en-US" altLang="zh-CN" dirty="0"/>
                  <a:t> ×···×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𝑚</m:t>
                        </m:r>
                      </m:e>
                      <m:sub>
                        <m:r>
                          <a:rPr lang="en-US" altLang="zh-CN" b="0" i="1" dirty="0" smtClean="0">
                            <a:latin typeface="Cambria Math" panose="02040503050406030204" pitchFamily="18" charset="0"/>
                          </a:rPr>
                          <m:t>𝐾</m:t>
                        </m:r>
                      </m:sub>
                    </m:sSub>
                  </m:oMath>
                </a14:m>
                <a:r>
                  <a:rPr lang="en-US" altLang="zh-CN" dirty="0"/>
                  <a:t> </a:t>
                </a:r>
                <a:r>
                  <a:rPr lang="zh-CN" altLang="en-US" dirty="0"/>
                  <a:t>个取值组合。</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389" t="-1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4328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超参数优化</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782414" y="1066800"/>
            <a:ext cx="8627171" cy="5062538"/>
          </a:xfrm>
        </p:spPr>
      </p:pic>
    </p:spTree>
    <p:extLst>
      <p:ext uri="{BB962C8B-B14F-4D97-AF65-F5344CB8AC3E}">
        <p14:creationId xmlns:p14="http://schemas.microsoft.com/office/powerpoint/2010/main" val="1390736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超参数优化</a:t>
            </a:r>
            <a:endParaRPr lang="zh-CN" altLang="en-US" dirty="0"/>
          </a:p>
        </p:txBody>
      </p:sp>
      <p:sp>
        <p:nvSpPr>
          <p:cNvPr id="3" name="内容占位符 2"/>
          <p:cNvSpPr>
            <a:spLocks noGrp="1"/>
          </p:cNvSpPr>
          <p:nvPr>
            <p:ph idx="1"/>
          </p:nvPr>
        </p:nvSpPr>
        <p:spPr/>
        <p:txBody>
          <a:bodyPr/>
          <a:lstStyle/>
          <a:p>
            <a:r>
              <a:rPr lang="zh-CN" altLang="en-US"/>
              <a:t>贝叶斯优化</a:t>
            </a:r>
            <a:endParaRPr lang="en-US" altLang="zh-CN"/>
          </a:p>
          <a:p>
            <a:r>
              <a:rPr lang="zh-CN" altLang="en-US"/>
              <a:t>动态资源分配</a:t>
            </a:r>
            <a:endParaRPr lang="en-US" altLang="zh-CN"/>
          </a:p>
          <a:p>
            <a:r>
              <a:rPr lang="zh-CN" altLang="en-US"/>
              <a:t>神经架构搜索</a:t>
            </a:r>
            <a:endParaRPr lang="zh-CN" altLang="en-US" dirty="0"/>
          </a:p>
        </p:txBody>
      </p:sp>
    </p:spTree>
    <p:extLst>
      <p:ext uri="{BB962C8B-B14F-4D97-AF65-F5344CB8AC3E}">
        <p14:creationId xmlns:p14="http://schemas.microsoft.com/office/powerpoint/2010/main" val="2900685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EE1D2-FAB6-4E12-B171-D2A020E83186}"/>
              </a:ext>
            </a:extLst>
          </p:cNvPr>
          <p:cNvSpPr>
            <a:spLocks noGrp="1"/>
          </p:cNvSpPr>
          <p:nvPr>
            <p:ph type="ctrTitle"/>
          </p:nvPr>
        </p:nvSpPr>
        <p:spPr/>
        <p:txBody>
          <a:bodyPr/>
          <a:lstStyle/>
          <a:p>
            <a:r>
              <a:rPr lang="zh-CN" altLang="en-US"/>
              <a:t>网络正则化</a:t>
            </a:r>
            <a:endParaRPr lang="zh-CN" altLang="en-US" dirty="0"/>
          </a:p>
        </p:txBody>
      </p:sp>
    </p:spTree>
    <p:extLst>
      <p:ext uri="{BB962C8B-B14F-4D97-AF65-F5344CB8AC3E}">
        <p14:creationId xmlns:p14="http://schemas.microsoft.com/office/powerpoint/2010/main" val="3794655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a:t>神经网络</a:t>
            </a:r>
            <a:endParaRPr lang="en-US" altLang="zh-CN"/>
          </a:p>
          <a:p>
            <a:pPr lvl="1"/>
            <a:r>
              <a:rPr lang="zh-CN" altLang="en-US"/>
              <a:t>过度参数化</a:t>
            </a:r>
            <a:endParaRPr lang="en-US" altLang="zh-CN"/>
          </a:p>
          <a:p>
            <a:pPr lvl="1"/>
            <a:r>
              <a:rPr lang="zh-CN" altLang="en-US"/>
              <a:t>拟合能力强</a:t>
            </a:r>
            <a:endParaRPr lang="zh-CN" altLang="en-US" dirty="0"/>
          </a:p>
        </p:txBody>
      </p:sp>
      <p:sp>
        <p:nvSpPr>
          <p:cNvPr id="2" name="标题 1"/>
          <p:cNvSpPr>
            <a:spLocks noGrp="1"/>
          </p:cNvSpPr>
          <p:nvPr>
            <p:ph type="title"/>
          </p:nvPr>
        </p:nvSpPr>
        <p:spPr/>
        <p:txBody>
          <a:bodyPr/>
          <a:lstStyle/>
          <a:p>
            <a:r>
              <a:rPr lang="zh-CN" altLang="en-US"/>
              <a:t>重新思考泛化性</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158" y="1273969"/>
            <a:ext cx="4592347" cy="4648200"/>
          </a:xfrm>
          <a:prstGeom prst="rect">
            <a:avLst/>
          </a:prstGeom>
        </p:spPr>
      </p:pic>
      <p:sp>
        <p:nvSpPr>
          <p:cNvPr id="6" name="下箭头 5"/>
          <p:cNvSpPr/>
          <p:nvPr/>
        </p:nvSpPr>
        <p:spPr>
          <a:xfrm>
            <a:off x="3124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2514601"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2819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2743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685800" y="5791200"/>
            <a:ext cx="53340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custDataLst>
      <p:tags r:id="rId1"/>
    </p:custDataLst>
    <p:extLst>
      <p:ext uri="{BB962C8B-B14F-4D97-AF65-F5344CB8AC3E}">
        <p14:creationId xmlns:p14="http://schemas.microsoft.com/office/powerpoint/2010/main" val="1861847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正则化（</a:t>
            </a:r>
            <a:r>
              <a:rPr lang="en-US" altLang="zh-CN"/>
              <a:t>regularization</a:t>
            </a:r>
            <a:r>
              <a:rPr lang="zh-CN" altLang="en-US"/>
              <a:t>）</a:t>
            </a:r>
            <a:endParaRPr lang="zh-CN" altLang="en-US" dirty="0"/>
          </a:p>
        </p:txBody>
      </p:sp>
      <p:pic>
        <p:nvPicPr>
          <p:cNvPr id="2050" name="Picture 2" descr="âl2 regularization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09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05404" y="3657600"/>
            <a:ext cx="3048197" cy="2469678"/>
          </a:xfrm>
          <a:prstGeom prst="rect">
            <a:avLst/>
          </a:prstGeom>
        </p:spPr>
      </p:pic>
      <p:sp>
        <p:nvSpPr>
          <p:cNvPr id="2" name="文本框 1"/>
          <p:cNvSpPr txBox="1"/>
          <p:nvPr/>
        </p:nvSpPr>
        <p:spPr>
          <a:xfrm>
            <a:off x="3144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6248400" y="2971801"/>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graphicFrame>
        <p:nvGraphicFramePr>
          <p:cNvPr id="12" name="内容占位符 4">
            <a:extLst>
              <a:ext uri="{FF2B5EF4-FFF2-40B4-BE49-F238E27FC236}">
                <a16:creationId xmlns:a16="http://schemas.microsoft.com/office/drawing/2014/main" id="{E87DBF24-7F6C-4887-B079-FFE750764C1B}"/>
              </a:ext>
            </a:extLst>
          </p:cNvPr>
          <p:cNvGraphicFramePr>
            <a:graphicFrameLocks/>
          </p:cNvGraphicFramePr>
          <p:nvPr>
            <p:extLst>
              <p:ext uri="{D42A27DB-BD31-4B8C-83A1-F6EECF244321}">
                <p14:modId xmlns:p14="http://schemas.microsoft.com/office/powerpoint/2010/main" val="2480584324"/>
              </p:ext>
            </p:extLst>
          </p:nvPr>
        </p:nvGraphicFramePr>
        <p:xfrm>
          <a:off x="3167202" y="1096381"/>
          <a:ext cx="5891212" cy="1752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640299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正则化</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如何提高神经网络的泛化能力</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2</m:t>
                        </m:r>
                      </m:sub>
                    </m:sSub>
                  </m:oMath>
                </a14:m>
                <a:r>
                  <a:rPr lang="zh-CN" altLang="en-US" dirty="0"/>
                  <a:t>正则化</a:t>
                </a:r>
                <a:endParaRPr lang="en-US" altLang="zh-CN" dirty="0"/>
              </a:p>
              <a:p>
                <a:pPr lvl="1"/>
                <a:r>
                  <a:rPr lang="en-US" altLang="zh-CN" dirty="0"/>
                  <a:t>early stop</a:t>
                </a:r>
              </a:p>
              <a:p>
                <a:pPr lvl="1"/>
                <a:r>
                  <a:rPr lang="zh-CN" altLang="en-US" dirty="0"/>
                  <a:t>权重衰减</a:t>
                </a:r>
                <a:endParaRPr lang="en-US" altLang="zh-CN" dirty="0"/>
              </a:p>
              <a:p>
                <a:pPr lvl="1"/>
                <a:r>
                  <a:rPr lang="en-US" altLang="zh-CN" dirty="0"/>
                  <a:t>SGD</a:t>
                </a:r>
              </a:p>
              <a:p>
                <a:pPr lvl="1"/>
                <a:r>
                  <a:rPr lang="en-US" altLang="zh-CN" dirty="0"/>
                  <a:t>Dropout</a:t>
                </a:r>
              </a:p>
              <a:p>
                <a:pPr lvl="1"/>
                <a:r>
                  <a:rPr lang="zh-CN" altLang="en-US" dirty="0"/>
                  <a:t>数据增强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1037" t="-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9420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D039258-2904-4052-BFC7-7439F7313C70}"/>
                  </a:ext>
                </a:extLst>
              </p:cNvPr>
              <p:cNvSpPr>
                <a:spLocks noGrp="1"/>
              </p:cNvSpPr>
              <p:nvPr>
                <p:ph type="title"/>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2</m:t>
                        </m:r>
                      </m:sub>
                    </m:sSub>
                  </m:oMath>
                </a14:m>
                <a:r>
                  <a:rPr lang="zh-CN" altLang="en-US" dirty="0"/>
                  <a:t>正则化</a:t>
                </a:r>
              </a:p>
            </p:txBody>
          </p:sp>
        </mc:Choice>
        <mc:Fallback xmlns="">
          <p:sp>
            <p:nvSpPr>
              <p:cNvPr id="2" name="标题 1">
                <a:extLst>
                  <a:ext uri="{FF2B5EF4-FFF2-40B4-BE49-F238E27FC236}">
                    <a16:creationId xmlns:a16="http://schemas.microsoft.com/office/drawing/2014/main" id="{DD039258-2904-4052-BFC7-7439F7313C70}"/>
                  </a:ext>
                </a:extLst>
              </p:cNvPr>
              <p:cNvSpPr>
                <a:spLocks noGrp="1" noRot="1" noChangeAspect="1" noMove="1" noResize="1" noEditPoints="1" noAdjustHandles="1" noChangeArrowheads="1" noChangeShapeType="1" noTextEdit="1"/>
              </p:cNvSpPr>
              <p:nvPr>
                <p:ph type="title"/>
              </p:nvPr>
            </p:nvSpPr>
            <p:spPr>
              <a:blipFill>
                <a:blip r:embed="rId4"/>
                <a:stretch>
                  <a:fillRect b="-22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A466A3-0E5F-4888-9DA8-10D04BC38678}"/>
                  </a:ext>
                </a:extLst>
              </p:cNvPr>
              <p:cNvSpPr>
                <a:spLocks noGrp="1"/>
              </p:cNvSpPr>
              <p:nvPr>
                <p:ph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m:rPr>
                            <m:sty m:val="p"/>
                          </m:rPr>
                          <a:rPr lang="en-US" altLang="zh-CN">
                            <a:latin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xmlns="">
          <p:sp>
            <p:nvSpPr>
              <p:cNvPr id="3" name="内容占位符 2">
                <a:extLst>
                  <a:ext uri="{FF2B5EF4-FFF2-40B4-BE49-F238E27FC236}">
                    <a16:creationId xmlns:a16="http://schemas.microsoft.com/office/drawing/2014/main" id="{26A466A3-0E5F-4888-9DA8-10D04BC38678}"/>
                  </a:ext>
                </a:extLst>
              </p:cNvPr>
              <p:cNvSpPr>
                <a:spLocks noGrp="1" noRot="1" noChangeAspect="1" noMove="1" noResize="1" noEditPoints="1" noAdjustHandles="1" noChangeArrowheads="1" noChangeShapeType="1" noTextEdit="1"/>
              </p:cNvSpPr>
              <p:nvPr>
                <p:ph sz="quarter" idx="1"/>
              </p:nvPr>
            </p:nvSpPr>
            <p:spPr>
              <a:blipFill>
                <a:blip r:embed="rId5"/>
                <a:stretch>
                  <a:fillRect l="-1037" t="-17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B69C586-0F91-479B-B37A-00A9AD6154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4200" y="1439713"/>
            <a:ext cx="4935071" cy="685800"/>
          </a:xfrm>
          <a:prstGeom prst="rect">
            <a:avLst/>
          </a:prstGeom>
        </p:spPr>
      </p:pic>
      <p:pic>
        <p:nvPicPr>
          <p:cNvPr id="7" name="图片 6">
            <a:extLst>
              <a:ext uri="{FF2B5EF4-FFF2-40B4-BE49-F238E27FC236}">
                <a16:creationId xmlns:a16="http://schemas.microsoft.com/office/drawing/2014/main" id="{156213A6-A21F-4E91-9F6A-B7267D650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001" y="3886201"/>
            <a:ext cx="6651345" cy="1964923"/>
          </a:xfrm>
          <a:prstGeom prst="rect">
            <a:avLst/>
          </a:prstGeom>
        </p:spPr>
      </p:pic>
    </p:spTree>
    <p:extLst>
      <p:ext uri="{BB962C8B-B14F-4D97-AF65-F5344CB8AC3E}">
        <p14:creationId xmlns:p14="http://schemas.microsoft.com/office/powerpoint/2010/main" val="35541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神经网络示例</a:t>
            </a:r>
            <a:endParaRPr lang="zh-CN" altLang="en-US" dirty="0"/>
          </a:p>
        </p:txBody>
      </p:sp>
      <p:sp>
        <p:nvSpPr>
          <p:cNvPr id="3" name="内容占位符 2"/>
          <p:cNvSpPr>
            <a:spLocks noGrp="1"/>
          </p:cNvSpPr>
          <p:nvPr>
            <p:ph idx="1"/>
          </p:nvPr>
        </p:nvSpPr>
        <p:spPr/>
        <p:txBody>
          <a:bodyPr/>
          <a:lstStyle/>
          <a:p>
            <a:r>
              <a:rPr lang="zh-CN" altLang="en-US"/>
              <a:t>隐藏层的不同神经元个数</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1200" y="2438400"/>
            <a:ext cx="7937836" cy="2971800"/>
          </a:xfrm>
          <a:prstGeom prst="rect">
            <a:avLst/>
          </a:prstGeom>
        </p:spPr>
      </p:pic>
      <p:sp>
        <p:nvSpPr>
          <p:cNvPr id="5" name="矩形 4"/>
          <p:cNvSpPr/>
          <p:nvPr/>
        </p:nvSpPr>
        <p:spPr>
          <a:xfrm>
            <a:off x="5486401" y="472440"/>
            <a:ext cx="3828549" cy="400110"/>
          </a:xfrm>
          <a:prstGeom prst="rect">
            <a:avLst/>
          </a:prstGeom>
        </p:spPr>
        <p:txBody>
          <a:bodyPr wrap="none">
            <a:spAutoFit/>
          </a:bodyPr>
          <a:lstStyle/>
          <a:p>
            <a:r>
              <a:rPr lang="zh-CN" altLang="en-US" sz="2000" dirty="0"/>
              <a:t>http://playground.tensorflow.org/</a:t>
            </a:r>
          </a:p>
        </p:txBody>
      </p:sp>
    </p:spTree>
    <p:extLst>
      <p:ext uri="{BB962C8B-B14F-4D97-AF65-F5344CB8AC3E}">
        <p14:creationId xmlns:p14="http://schemas.microsoft.com/office/powerpoint/2010/main" val="879136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F48554A-14FF-4402-8A12-251D18F31F6C}"/>
              </a:ext>
            </a:extLst>
          </p:cNvPr>
          <p:cNvSpPr>
            <a:spLocks noGrp="1"/>
          </p:cNvSpPr>
          <p:nvPr>
            <p:ph idx="1"/>
          </p:nvPr>
        </p:nvSpPr>
        <p:spPr/>
        <p:txBody>
          <a:bodyPr/>
          <a:lstStyle/>
          <a:p>
            <a:r>
              <a:rPr lang="zh-CN" altLang="en-US"/>
              <a:t>鞍点（ </a:t>
            </a:r>
            <a:r>
              <a:rPr lang="en-US" altLang="zh-CN"/>
              <a:t>Saddle Point </a:t>
            </a:r>
            <a:r>
              <a:rPr lang="zh-CN" altLang="en-US"/>
              <a:t>）</a:t>
            </a:r>
            <a:endParaRPr lang="en-US" altLang="zh-CN"/>
          </a:p>
          <a:p>
            <a:pPr lvl="1"/>
            <a:r>
              <a:rPr lang="zh-CN" altLang="en-US"/>
              <a:t>驻点（</a:t>
            </a:r>
            <a:r>
              <a:rPr lang="en-US" altLang="zh-CN"/>
              <a:t>Stationary Point</a:t>
            </a:r>
            <a:r>
              <a:rPr lang="zh-CN" altLang="en-US"/>
              <a:t>）：梯度为 0 的点。</a:t>
            </a:r>
          </a:p>
          <a:p>
            <a:pPr lvl="1"/>
            <a:endParaRPr lang="zh-CN" altLang="en-US"/>
          </a:p>
          <a:p>
            <a:endParaRPr lang="en-US" altLang="zh-CN"/>
          </a:p>
          <a:p>
            <a:endParaRPr lang="en-US" altLang="zh-CN"/>
          </a:p>
          <a:p>
            <a:endParaRPr lang="en-US" altLang="zh-CN"/>
          </a:p>
          <a:p>
            <a:endParaRPr lang="en-US" altLang="zh-CN"/>
          </a:p>
          <a:p>
            <a:endParaRPr lang="en-US" altLang="zh-CN" dirty="0"/>
          </a:p>
        </p:txBody>
      </p:sp>
      <p:sp>
        <p:nvSpPr>
          <p:cNvPr id="8" name="内容占位符 7">
            <a:extLst>
              <a:ext uri="{FF2B5EF4-FFF2-40B4-BE49-F238E27FC236}">
                <a16:creationId xmlns:a16="http://schemas.microsoft.com/office/drawing/2014/main" id="{002058FE-5C20-4307-A5DB-BA97B07CB791}"/>
              </a:ext>
            </a:extLst>
          </p:cNvPr>
          <p:cNvSpPr>
            <a:spLocks noGrp="1"/>
          </p:cNvSpPr>
          <p:nvPr>
            <p:ph idx="10"/>
          </p:nvPr>
        </p:nvSpPr>
        <p:spPr/>
        <p:txBody>
          <a:bodyPr/>
          <a:lstStyle/>
          <a:p>
            <a:r>
              <a:rPr lang="zh-CN" altLang="en-US"/>
              <a:t>平坦最小值（ </a:t>
            </a:r>
            <a:r>
              <a:rPr lang="en-US" altLang="zh-CN"/>
              <a:t>Flat Minima </a:t>
            </a:r>
            <a:r>
              <a:rPr lang="zh-CN" altLang="en-US"/>
              <a:t>）</a:t>
            </a:r>
            <a:endParaRPr lang="en-US" altLang="zh-CN"/>
          </a:p>
          <a:p>
            <a:pPr lvl="1"/>
            <a:r>
              <a:rPr lang="zh-CN" altLang="en-US"/>
              <a:t>一个平坦最小值的邻域内，所有点对应的训练损失都比较接近</a:t>
            </a:r>
            <a:endParaRPr lang="en-US" altLang="zh-CN"/>
          </a:p>
          <a:p>
            <a:pPr lvl="1"/>
            <a:r>
              <a:rPr lang="zh-CN" altLang="en-US"/>
              <a:t>大部分的局部最小解是等价的</a:t>
            </a:r>
            <a:endParaRPr lang="en-US" altLang="zh-CN"/>
          </a:p>
          <a:p>
            <a:pPr lvl="1"/>
            <a:r>
              <a:rPr lang="zh-CN" altLang="en-US"/>
              <a:t>局部最小解对应的训练损失都可能非常接近于全局最小解对应的训练损失</a:t>
            </a:r>
          </a:p>
          <a:p>
            <a:endParaRPr lang="zh-CN" altLang="en-US" dirty="0"/>
          </a:p>
        </p:txBody>
      </p:sp>
      <p:sp>
        <p:nvSpPr>
          <p:cNvPr id="2" name="标题 1">
            <a:extLst>
              <a:ext uri="{FF2B5EF4-FFF2-40B4-BE49-F238E27FC236}">
                <a16:creationId xmlns:a16="http://schemas.microsoft.com/office/drawing/2014/main" id="{4AEDE773-58DD-40D1-A3AC-C44B5A5513AE}"/>
              </a:ext>
            </a:extLst>
          </p:cNvPr>
          <p:cNvSpPr>
            <a:spLocks noGrp="1"/>
          </p:cNvSpPr>
          <p:nvPr>
            <p:ph type="title"/>
          </p:nvPr>
        </p:nvSpPr>
        <p:spPr/>
        <p:txBody>
          <a:bodyPr/>
          <a:lstStyle/>
          <a:p>
            <a:r>
              <a:rPr lang="zh-CN" altLang="en-US"/>
              <a:t>高维空间的非凸优化问题</a:t>
            </a:r>
            <a:endParaRPr lang="zh-CN" altLang="en-US" dirty="0"/>
          </a:p>
        </p:txBody>
      </p:sp>
      <p:pic>
        <p:nvPicPr>
          <p:cNvPr id="5" name="图片 4">
            <a:extLst>
              <a:ext uri="{FF2B5EF4-FFF2-40B4-BE49-F238E27FC236}">
                <a16:creationId xmlns:a16="http://schemas.microsoft.com/office/drawing/2014/main" id="{B4923429-0AD0-41D3-B762-7DEF771E53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5871" y="2870831"/>
            <a:ext cx="3010169" cy="2535920"/>
          </a:xfrm>
          <a:prstGeom prst="rect">
            <a:avLst/>
          </a:prstGeom>
        </p:spPr>
      </p:pic>
      <p:pic>
        <p:nvPicPr>
          <p:cNvPr id="17" name="图片 16">
            <a:extLst>
              <a:ext uri="{FF2B5EF4-FFF2-40B4-BE49-F238E27FC236}">
                <a16:creationId xmlns:a16="http://schemas.microsoft.com/office/drawing/2014/main" id="{5FAE2387-11E3-4AFF-A276-06ACF3A40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3554033"/>
            <a:ext cx="4495930" cy="1852718"/>
          </a:xfrm>
          <a:prstGeom prst="rect">
            <a:avLst/>
          </a:prstGeom>
        </p:spPr>
      </p:pic>
    </p:spTree>
    <p:extLst>
      <p:ext uri="{BB962C8B-B14F-4D97-AF65-F5344CB8AC3E}">
        <p14:creationId xmlns:p14="http://schemas.microsoft.com/office/powerpoint/2010/main" val="3842260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神经网络示例</a:t>
            </a:r>
            <a:endParaRPr lang="zh-CN" altLang="en-US" dirty="0"/>
          </a:p>
        </p:txBody>
      </p:sp>
      <p:sp>
        <p:nvSpPr>
          <p:cNvPr id="3" name="内容占位符 2"/>
          <p:cNvSpPr>
            <a:spLocks noGrp="1"/>
          </p:cNvSpPr>
          <p:nvPr>
            <p:ph idx="1"/>
          </p:nvPr>
        </p:nvSpPr>
        <p:spPr/>
        <p:txBody>
          <a:bodyPr/>
          <a:lstStyle/>
          <a:p>
            <a:r>
              <a:rPr lang="zh-CN" altLang="en-US"/>
              <a:t>不同的正则化系数</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400" y="2590801"/>
            <a:ext cx="8001000" cy="3025113"/>
          </a:xfrm>
          <a:prstGeom prst="rect">
            <a:avLst/>
          </a:prstGeom>
        </p:spPr>
      </p:pic>
    </p:spTree>
    <p:extLst>
      <p:ext uri="{BB962C8B-B14F-4D97-AF65-F5344CB8AC3E}">
        <p14:creationId xmlns:p14="http://schemas.microsoft.com/office/powerpoint/2010/main" val="84194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提前停止</a:t>
            </a:r>
            <a:endParaRPr lang="zh-CN" altLang="en-US" dirty="0"/>
          </a:p>
        </p:txBody>
      </p:sp>
      <p:sp>
        <p:nvSpPr>
          <p:cNvPr id="3" name="内容占位符 2"/>
          <p:cNvSpPr>
            <a:spLocks noGrp="1"/>
          </p:cNvSpPr>
          <p:nvPr>
            <p:ph idx="1"/>
          </p:nvPr>
        </p:nvSpPr>
        <p:spPr/>
        <p:txBody>
          <a:bodyPr/>
          <a:lstStyle/>
          <a:p>
            <a:r>
              <a:rPr lang="zh-CN" altLang="en-US"/>
              <a:t>我们使用一个验证集（</a:t>
            </a:r>
            <a:r>
              <a:rPr lang="en-US" altLang="zh-CN"/>
              <a:t>Validation Dataset</a:t>
            </a:r>
            <a:r>
              <a:rPr lang="zh-CN" altLang="en-US"/>
              <a:t>）来测试每一次迭代的参数在验证集上是否最优。如果在验证集上的错误率不再下降，就停止迭代。</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62400" y="3052887"/>
            <a:ext cx="3906056" cy="3164723"/>
          </a:xfrm>
          <a:prstGeom prst="rect">
            <a:avLst/>
          </a:prstGeom>
        </p:spPr>
      </p:pic>
    </p:spTree>
    <p:extLst>
      <p:ext uri="{BB962C8B-B14F-4D97-AF65-F5344CB8AC3E}">
        <p14:creationId xmlns:p14="http://schemas.microsoft.com/office/powerpoint/2010/main" val="2550150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9B1B8-897C-4CDB-A4A7-C73BE6BA06EA}"/>
              </a:ext>
            </a:extLst>
          </p:cNvPr>
          <p:cNvSpPr>
            <a:spLocks noGrp="1"/>
          </p:cNvSpPr>
          <p:nvPr>
            <p:ph type="title"/>
          </p:nvPr>
        </p:nvSpPr>
        <p:spPr/>
        <p:txBody>
          <a:bodyPr/>
          <a:lstStyle/>
          <a:p>
            <a:r>
              <a:rPr lang="zh-CN" altLang="en-US"/>
              <a:t>权重衰减（</a:t>
            </a:r>
            <a:r>
              <a:rPr lang="en-US" altLang="zh-CN"/>
              <a:t>Weight Decay</a:t>
            </a:r>
            <a:r>
              <a:rPr lang="zh-CN" altLang="en-US"/>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F6E5C-ADE0-4FF6-9F55-B8ED54699CFF}"/>
                  </a:ext>
                </a:extLst>
              </p:cNvPr>
              <p:cNvSpPr>
                <a:spLocks noGrp="1"/>
              </p:cNvSpPr>
              <p:nvPr>
                <p:ph idx="1"/>
              </p:nvPr>
            </p:nvSpPr>
            <p:spPr/>
            <p:txBody>
              <a:bodyPr/>
              <a:lstStyle/>
              <a:p>
                <a:r>
                  <a:rPr lang="zh-CN" altLang="en-US" dirty="0"/>
                  <a:t>在每次参数更新时，引入一个衰减系数</a:t>
                </a:r>
                <a14:m>
                  <m:oMath xmlns:m="http://schemas.openxmlformats.org/officeDocument/2006/math">
                    <m:r>
                      <a:rPr lang="en-US" altLang="zh-CN" dirty="0" smtClean="0">
                        <a:latin typeface="Cambria Math" panose="02040503050406030204" pitchFamily="18" charset="0"/>
                      </a:rPr>
                      <m:t>𝑤</m:t>
                    </m:r>
                  </m:oMath>
                </a14:m>
                <a:r>
                  <a:rPr lang="zh-CN" altLang="en-US" dirty="0"/>
                  <a:t>。</a:t>
                </a:r>
                <a:endParaRPr lang="en-US" altLang="zh-CN" dirty="0"/>
              </a:p>
              <a:p>
                <a:endParaRPr lang="en-US" altLang="zh-CN" dirty="0"/>
              </a:p>
              <a:p>
                <a:endParaRPr lang="en-US" altLang="zh-CN" dirty="0"/>
              </a:p>
              <a:p>
                <a:endParaRPr lang="en-US" altLang="zh-CN" dirty="0"/>
              </a:p>
              <a:p>
                <a:r>
                  <a:rPr lang="zh-CN" altLang="en-US" dirty="0"/>
                  <a:t>在标准的随机梯度下降中，权重衰减正则化和</a:t>
                </a:r>
                <a14:m>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ℓ</m:t>
                        </m:r>
                      </m:e>
                      <m:sub>
                        <m:r>
                          <a:rPr lang="en-US" altLang="zh-CN" smtClean="0">
                            <a:latin typeface="Cambria Math" panose="02040503050406030204" pitchFamily="18" charset="0"/>
                          </a:rPr>
                          <m:t>2</m:t>
                        </m:r>
                      </m:sub>
                    </m:sSub>
                  </m:oMath>
                </a14:m>
                <a:r>
                  <a:rPr lang="zh-CN" altLang="en-US" dirty="0"/>
                  <a:t>正则化的效果相同。</a:t>
                </a:r>
                <a:endParaRPr lang="en-US" altLang="zh-CN" dirty="0"/>
              </a:p>
              <a:p>
                <a:r>
                  <a:rPr lang="zh-CN" altLang="en-US" dirty="0"/>
                  <a:t>在较为复杂的优化方法（比如</a:t>
                </a:r>
                <a:r>
                  <a:rPr lang="en-US" altLang="zh-CN" dirty="0"/>
                  <a:t>Adam</a:t>
                </a:r>
                <a:r>
                  <a:rPr lang="zh-CN" altLang="en-US" dirty="0"/>
                  <a:t>）中，权重衰减和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2</m:t>
                        </m:r>
                      </m:sub>
                    </m:sSub>
                  </m:oMath>
                </a14:m>
                <a:r>
                  <a:rPr lang="zh-CN" altLang="en-US" dirty="0"/>
                  <a:t>正则化并不等价。</a:t>
                </a:r>
              </a:p>
            </p:txBody>
          </p:sp>
        </mc:Choice>
        <mc:Fallback xmlns="">
          <p:sp>
            <p:nvSpPr>
              <p:cNvPr id="3" name="内容占位符 2">
                <a:extLst>
                  <a:ext uri="{FF2B5EF4-FFF2-40B4-BE49-F238E27FC236}">
                    <a16:creationId xmlns:a16="http://schemas.microsoft.com/office/drawing/2014/main" id="{06CF6E5C-ADE0-4FF6-9F55-B8ED54699CFF}"/>
                  </a:ext>
                </a:extLst>
              </p:cNvPr>
              <p:cNvSpPr>
                <a:spLocks noGrp="1" noRot="1" noChangeAspect="1" noMove="1" noResize="1" noEditPoints="1" noAdjustHandles="1" noChangeArrowheads="1" noChangeShapeType="1" noTextEdit="1"/>
              </p:cNvSpPr>
              <p:nvPr>
                <p:ph sz="quarter" idx="1"/>
              </p:nvPr>
            </p:nvSpPr>
            <p:spPr>
              <a:blipFill>
                <a:blip r:embed="rId4"/>
                <a:stretch>
                  <a:fillRect l="-1037" t="-1605" r="-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45793A-0A4B-424E-BE59-888B3A2372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1" y="2133600"/>
            <a:ext cx="2848027" cy="470812"/>
          </a:xfrm>
          <a:prstGeom prst="rect">
            <a:avLst/>
          </a:prstGeom>
        </p:spPr>
      </p:pic>
    </p:spTree>
    <p:extLst>
      <p:ext uri="{BB962C8B-B14F-4D97-AF65-F5344CB8AC3E}">
        <p14:creationId xmlns:p14="http://schemas.microsoft.com/office/powerpoint/2010/main" val="2773878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BEE5A4-5164-4849-A42C-8D0B144DB6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3479501"/>
            <a:ext cx="4800600" cy="2766449"/>
          </a:xfrm>
          <a:prstGeom prst="rect">
            <a:avLst/>
          </a:prstGeom>
        </p:spPr>
      </p:pic>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8A476850-6644-4B69-BF1E-18897141CF7B}"/>
                  </a:ext>
                </a:extLst>
              </p:cNvPr>
              <p:cNvSpPr>
                <a:spLocks noGrp="1"/>
              </p:cNvSpPr>
              <p:nvPr>
                <p:ph idx="1"/>
              </p:nvPr>
            </p:nvSpPr>
            <p:spPr/>
            <p:txBody>
              <a:bodyPr/>
              <a:lstStyle/>
              <a:p>
                <a:r>
                  <a:rPr lang="zh-CN" altLang="en-US" dirty="0"/>
                  <a:t>对于一个神经层</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err="1">
                        <a:latin typeface="Cambria Math" panose="02040503050406030204" pitchFamily="18" charset="0"/>
                      </a:rPr>
                      <m:t>𝑊𝑥</m:t>
                    </m:r>
                    <m:r>
                      <a:rPr lang="en-US" altLang="zh-CN" dirty="0" err="1">
                        <a:latin typeface="Cambria Math" panose="02040503050406030204" pitchFamily="18" charset="0"/>
                      </a:rPr>
                      <m:t>+</m:t>
                    </m:r>
                    <m:r>
                      <a:rPr lang="en-US" altLang="zh-CN" dirty="0" err="1">
                        <a:latin typeface="Cambria Math" panose="02040503050406030204" pitchFamily="18" charset="0"/>
                      </a:rPr>
                      <m:t>𝑏</m:t>
                    </m:r>
                    <m:r>
                      <a:rPr lang="en-US" altLang="zh-CN" dirty="0">
                        <a:latin typeface="Cambria Math" panose="02040503050406030204" pitchFamily="18" charset="0"/>
                      </a:rPr>
                      <m:t>)</m:t>
                    </m:r>
                  </m:oMath>
                </a14:m>
                <a:r>
                  <a:rPr lang="zh-CN" altLang="en-US" dirty="0"/>
                  <a:t>，引入一个丢弃函数</a:t>
                </a:r>
                <a14:m>
                  <m:oMath xmlns:m="http://schemas.openxmlformats.org/officeDocument/2006/math">
                    <m:r>
                      <a:rPr lang="en-US" altLang="zh-CN" dirty="0" smtClean="0">
                        <a:latin typeface="Cambria Math" panose="02040503050406030204" pitchFamily="18" charset="0"/>
                      </a:rPr>
                      <m:t>𝑑</m:t>
                    </m:r>
                    <m:r>
                      <a:rPr lang="en-US" altLang="zh-CN" dirty="0" smtClean="0">
                        <a:latin typeface="Cambria Math" panose="02040503050406030204" pitchFamily="18" charset="0"/>
                      </a:rPr>
                      <m:t>(·)</m:t>
                    </m:r>
                  </m:oMath>
                </a14:m>
                <a:r>
                  <a:rPr lang="zh-CN" altLang="en-US" dirty="0"/>
                  <a:t>使得</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𝑊𝑑</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oMath>
                </a14:m>
                <a:r>
                  <a:rPr lang="zh-CN" altLang="en-US" dirty="0"/>
                  <a:t>。</a:t>
                </a:r>
                <a:endParaRPr lang="en-US" altLang="zh-CN" dirty="0"/>
              </a:p>
              <a:p>
                <a:endParaRPr lang="en-US" altLang="zh-CN" dirty="0"/>
              </a:p>
              <a:p>
                <a:pPr lvl="1"/>
                <a:endParaRPr lang="en-US" altLang="zh-CN" dirty="0"/>
              </a:p>
              <a:p>
                <a:pPr lvl="1"/>
                <a:r>
                  <a:rPr lang="zh-CN" altLang="en-US" dirty="0"/>
                  <a:t>其中</a:t>
                </a:r>
                <a14:m>
                  <m:oMath xmlns:m="http://schemas.openxmlformats.org/officeDocument/2006/math">
                    <m:r>
                      <a:rPr lang="en-US" altLang="zh-CN" dirty="0" smtClean="0">
                        <a:latin typeface="Cambria Math" panose="02040503050406030204" pitchFamily="18" charset="0"/>
                      </a:rPr>
                      <m:t>𝑚</m:t>
                    </m:r>
                    <m:r>
                      <a:rPr lang="en-US" altLang="zh-CN"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dirty="0">
                            <a:latin typeface="Cambria Math" panose="02040503050406030204" pitchFamily="18" charset="0"/>
                          </a:rPr>
                          <m:t>{0,1}</m:t>
                        </m:r>
                      </m:e>
                      <m:sup>
                        <m:r>
                          <a:rPr lang="en-US" altLang="zh-CN" dirty="0">
                            <a:latin typeface="Cambria Math" panose="02040503050406030204" pitchFamily="18" charset="0"/>
                          </a:rPr>
                          <m:t>𝑑</m:t>
                        </m:r>
                      </m:sup>
                    </m:sSup>
                    <m:r>
                      <a:rPr lang="en-US" altLang="zh-CN" dirty="0" smtClean="0">
                        <a:latin typeface="Cambria Math" panose="02040503050406030204" pitchFamily="18" charset="0"/>
                      </a:rPr>
                      <m:t> </m:t>
                    </m:r>
                  </m:oMath>
                </a14:m>
                <a:r>
                  <a:rPr lang="zh-CN" altLang="en-US" dirty="0"/>
                  <a:t>是丢弃掩码（</a:t>
                </a:r>
                <a:r>
                  <a:rPr lang="en-US" altLang="zh-CN" dirty="0"/>
                  <a:t>dropout mask</a:t>
                </a:r>
                <a:r>
                  <a:rPr lang="zh-CN" altLang="en-US" dirty="0"/>
                  <a:t>），通过以概率为</a:t>
                </a:r>
                <a:r>
                  <a:rPr lang="en-US" altLang="zh-CN" dirty="0"/>
                  <a:t>p</a:t>
                </a:r>
                <a:r>
                  <a:rPr lang="zh-CN" altLang="en-US" dirty="0"/>
                  <a:t>的贝努力分布随机生成。</a:t>
                </a:r>
              </a:p>
            </p:txBody>
          </p:sp>
        </mc:Choice>
        <mc:Fallback xmlns="">
          <p:sp>
            <p:nvSpPr>
              <p:cNvPr id="8" name="内容占位符 7">
                <a:extLst>
                  <a:ext uri="{FF2B5EF4-FFF2-40B4-BE49-F238E27FC236}">
                    <a16:creationId xmlns:a16="http://schemas.microsoft.com/office/drawing/2014/main" id="{8A476850-6644-4B69-BF1E-18897141CF7B}"/>
                  </a:ext>
                </a:extLst>
              </p:cNvPr>
              <p:cNvSpPr>
                <a:spLocks noGrp="1" noRot="1" noChangeAspect="1" noMove="1" noResize="1" noEditPoints="1" noAdjustHandles="1" noChangeArrowheads="1" noChangeShapeType="1" noTextEdit="1"/>
              </p:cNvSpPr>
              <p:nvPr>
                <p:ph idx="1"/>
              </p:nvPr>
            </p:nvSpPr>
            <p:spPr>
              <a:blipFill>
                <a:blip r:embed="rId5"/>
                <a:stretch>
                  <a:fillRect l="-389" t="-964"/>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5D5E347-55CC-432C-8E25-66DF79FA2C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0" y="1676400"/>
            <a:ext cx="2873904" cy="767463"/>
          </a:xfrm>
          <a:prstGeom prst="rect">
            <a:avLst/>
          </a:prstGeom>
        </p:spPr>
      </p:pic>
    </p:spTree>
    <p:extLst>
      <p:ext uri="{BB962C8B-B14F-4D97-AF65-F5344CB8AC3E}">
        <p14:creationId xmlns:p14="http://schemas.microsoft.com/office/powerpoint/2010/main" val="1277905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2885B-30F3-45E4-A630-F138DC0CACBD}"/>
              </a:ext>
            </a:extLst>
          </p:cNvPr>
          <p:cNvSpPr>
            <a:spLocks noGrp="1"/>
          </p:cNvSpPr>
          <p:nvPr>
            <p:ph type="title"/>
          </p:nvPr>
        </p:nvSpPr>
        <p:spPr/>
        <p:txBody>
          <a:bodyPr/>
          <a:lstStyle/>
          <a:p>
            <a:r>
              <a:rPr lang="en-US" altLang="zh-CN"/>
              <a:t>Dropout</a:t>
            </a:r>
            <a:r>
              <a:rPr lang="zh-CN" altLang="en-US"/>
              <a:t>意义</a:t>
            </a:r>
            <a:endParaRPr lang="zh-CN" altLang="en-US" dirty="0"/>
          </a:p>
        </p:txBody>
      </p:sp>
      <p:sp>
        <p:nvSpPr>
          <p:cNvPr id="3" name="内容占位符 2">
            <a:extLst>
              <a:ext uri="{FF2B5EF4-FFF2-40B4-BE49-F238E27FC236}">
                <a16:creationId xmlns:a16="http://schemas.microsoft.com/office/drawing/2014/main" id="{1713A384-1BC7-4465-B29B-62E02FA738DB}"/>
              </a:ext>
            </a:extLst>
          </p:cNvPr>
          <p:cNvSpPr>
            <a:spLocks noGrp="1"/>
          </p:cNvSpPr>
          <p:nvPr>
            <p:ph idx="1"/>
          </p:nvPr>
        </p:nvSpPr>
        <p:spPr/>
        <p:txBody>
          <a:bodyPr/>
          <a:lstStyle/>
          <a:p>
            <a:r>
              <a:rPr lang="zh-CN" altLang="en-US"/>
              <a:t>集成学习的解释</a:t>
            </a:r>
            <a:endParaRPr lang="en-US" altLang="zh-CN"/>
          </a:p>
          <a:p>
            <a:pPr lvl="1"/>
            <a:r>
              <a:rPr lang="zh-CN" altLang="en-US"/>
              <a:t>每做一次丢弃，相当于从原始的网络中采样得到一个子网络。如果一个神经网络有</a:t>
            </a:r>
            <a:r>
              <a:rPr lang="en-US" altLang="zh-CN"/>
              <a:t>n</a:t>
            </a:r>
            <a:r>
              <a:rPr lang="zh-CN" altLang="en-US"/>
              <a:t>个神经元，那么总共可以采样出</a:t>
            </a:r>
            <a:r>
              <a:rPr lang="en-US" altLang="zh-CN"/>
              <a:t>2n</a:t>
            </a:r>
            <a:r>
              <a:rPr lang="zh-CN" altLang="en-US"/>
              <a:t>个子网络。</a:t>
            </a:r>
            <a:endParaRPr lang="en-US" altLang="zh-CN"/>
          </a:p>
          <a:p>
            <a:pPr lvl="1"/>
            <a:endParaRPr lang="en-US" altLang="zh-CN"/>
          </a:p>
          <a:p>
            <a:r>
              <a:rPr lang="zh-CN" altLang="en-US"/>
              <a:t>贝叶斯学习的解释</a:t>
            </a:r>
            <a:endParaRPr lang="en-US" altLang="zh-CN"/>
          </a:p>
          <a:p>
            <a:endParaRPr lang="en-US" altLang="zh-CN"/>
          </a:p>
          <a:p>
            <a:endParaRPr lang="en-US" altLang="zh-CN"/>
          </a:p>
          <a:p>
            <a:endParaRPr lang="en-US" altLang="zh-CN"/>
          </a:p>
          <a:p>
            <a:pPr lvl="1"/>
            <a:r>
              <a:rPr lang="zh-CN" altLang="en-US"/>
              <a:t>其中</a:t>
            </a:r>
            <a:r>
              <a:rPr lang="en-US" altLang="zh-CN"/>
              <a:t>f(x,θm)</a:t>
            </a:r>
            <a:r>
              <a:rPr lang="zh-CN" altLang="en-US"/>
              <a:t>为第</a:t>
            </a:r>
            <a:r>
              <a:rPr lang="en-US" altLang="zh-CN"/>
              <a:t>m</a:t>
            </a:r>
            <a:r>
              <a:rPr lang="zh-CN" altLang="en-US"/>
              <a:t>次应用丢弃方法后的网络。</a:t>
            </a:r>
            <a:endParaRPr lang="zh-CN" altLang="en-US" dirty="0"/>
          </a:p>
        </p:txBody>
      </p:sp>
      <p:pic>
        <p:nvPicPr>
          <p:cNvPr id="5" name="图片 4">
            <a:extLst>
              <a:ext uri="{FF2B5EF4-FFF2-40B4-BE49-F238E27FC236}">
                <a16:creationId xmlns:a16="http://schemas.microsoft.com/office/drawing/2014/main" id="{FA496CE3-5E9B-4C6E-B358-03CDAA1DC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590800"/>
            <a:ext cx="2525552" cy="1355307"/>
          </a:xfrm>
          <a:prstGeom prst="rect">
            <a:avLst/>
          </a:prstGeom>
        </p:spPr>
      </p:pic>
    </p:spTree>
    <p:extLst>
      <p:ext uri="{BB962C8B-B14F-4D97-AF65-F5344CB8AC3E}">
        <p14:creationId xmlns:p14="http://schemas.microsoft.com/office/powerpoint/2010/main" val="2158279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1CF4EE7-8423-4C61-AFA9-2AD83D51077E}"/>
              </a:ext>
            </a:extLst>
          </p:cNvPr>
          <p:cNvSpPr>
            <a:spLocks noGrp="1"/>
          </p:cNvSpPr>
          <p:nvPr>
            <p:ph idx="1"/>
          </p:nvPr>
        </p:nvSpPr>
        <p:spPr/>
        <p:txBody>
          <a:bodyPr/>
          <a:lstStyle/>
          <a:p>
            <a:r>
              <a:rPr lang="zh-CN" altLang="en-US"/>
              <a:t>当在循环神经网络上应用丢弃法，不能直接对每个时刻的隐状态进行随机丢弃，这样会损害循环网络在时间维度上记忆能力。</a:t>
            </a:r>
            <a:endParaRPr lang="zh-CN" altLang="en-US" dirty="0"/>
          </a:p>
        </p:txBody>
      </p:sp>
      <p:sp>
        <p:nvSpPr>
          <p:cNvPr id="8" name="内容占位符 7">
            <a:extLst>
              <a:ext uri="{FF2B5EF4-FFF2-40B4-BE49-F238E27FC236}">
                <a16:creationId xmlns:a16="http://schemas.microsoft.com/office/drawing/2014/main" id="{3FB5551E-7DCF-428D-962F-A50C1837C19C}"/>
              </a:ext>
            </a:extLst>
          </p:cNvPr>
          <p:cNvSpPr>
            <a:spLocks noGrp="1"/>
          </p:cNvSpPr>
          <p:nvPr>
            <p:ph idx="10"/>
          </p:nvPr>
        </p:nvSpPr>
        <p:spPr/>
        <p:txBody>
          <a:bodyPr/>
          <a:lstStyle/>
          <a:p>
            <a:r>
              <a:rPr lang="zh-CN" altLang="en-US" dirty="0"/>
              <a:t>变分</a:t>
            </a:r>
            <a:r>
              <a:rPr lang="en-US" altLang="zh-CN" dirty="0"/>
              <a:t>Dropout</a:t>
            </a:r>
          </a:p>
          <a:p>
            <a:pPr lvl="1"/>
            <a:r>
              <a:rPr lang="zh-CN" altLang="en-US" dirty="0"/>
              <a:t>根据贝叶斯学习的解释，丢弃法是一种对参数</a:t>
            </a:r>
            <a:r>
              <a:rPr lang="en-US" altLang="zh-CN" dirty="0"/>
              <a:t>θ</a:t>
            </a:r>
            <a:r>
              <a:rPr lang="zh-CN" altLang="en-US" dirty="0"/>
              <a:t>的采样。</a:t>
            </a:r>
            <a:endParaRPr lang="en-US" altLang="zh-CN" dirty="0"/>
          </a:p>
          <a:p>
            <a:pPr lvl="2"/>
            <a:r>
              <a:rPr lang="zh-CN" altLang="en-US" dirty="0"/>
              <a:t>每次采样的参数需要在每个时刻保持不变。因此，在对循环神经网络上使用丢弃法时，需要对参数矩阵的每个元素进行随机丢弃，并在所有时刻都使用相同的丢弃掩码。</a:t>
            </a:r>
          </a:p>
          <a:p>
            <a:pPr lvl="1"/>
            <a:endParaRPr lang="zh-CN" altLang="en-US" dirty="0"/>
          </a:p>
        </p:txBody>
      </p:sp>
      <p:sp>
        <p:nvSpPr>
          <p:cNvPr id="2" name="标题 1">
            <a:extLst>
              <a:ext uri="{FF2B5EF4-FFF2-40B4-BE49-F238E27FC236}">
                <a16:creationId xmlns:a16="http://schemas.microsoft.com/office/drawing/2014/main" id="{BADBF421-54D7-448F-AC9A-13B1635F9F1D}"/>
              </a:ext>
            </a:extLst>
          </p:cNvPr>
          <p:cNvSpPr>
            <a:spLocks noGrp="1"/>
          </p:cNvSpPr>
          <p:nvPr>
            <p:ph type="title"/>
          </p:nvPr>
        </p:nvSpPr>
        <p:spPr/>
        <p:txBody>
          <a:bodyPr/>
          <a:lstStyle/>
          <a:p>
            <a:r>
              <a:rPr lang="zh-CN" altLang="en-US"/>
              <a:t>循环神经网络上的丢弃法</a:t>
            </a:r>
            <a:endParaRPr lang="zh-CN" altLang="en-US" dirty="0"/>
          </a:p>
        </p:txBody>
      </p:sp>
      <p:pic>
        <p:nvPicPr>
          <p:cNvPr id="5" name="图片 4">
            <a:extLst>
              <a:ext uri="{FF2B5EF4-FFF2-40B4-BE49-F238E27FC236}">
                <a16:creationId xmlns:a16="http://schemas.microsoft.com/office/drawing/2014/main" id="{6D09744F-04E5-4B9A-9A7B-5640C4023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71800"/>
            <a:ext cx="4332628" cy="1752646"/>
          </a:xfrm>
          <a:prstGeom prst="rect">
            <a:avLst/>
          </a:prstGeom>
        </p:spPr>
      </p:pic>
      <p:sp>
        <p:nvSpPr>
          <p:cNvPr id="6" name="矩形 5">
            <a:extLst>
              <a:ext uri="{FF2B5EF4-FFF2-40B4-BE49-F238E27FC236}">
                <a16:creationId xmlns:a16="http://schemas.microsoft.com/office/drawing/2014/main" id="{6F160D6A-9C37-4AF7-BF7A-02CF2C70A5D2}"/>
              </a:ext>
            </a:extLst>
          </p:cNvPr>
          <p:cNvSpPr/>
          <p:nvPr/>
        </p:nvSpPr>
        <p:spPr>
          <a:xfrm>
            <a:off x="914400" y="5257800"/>
            <a:ext cx="4572000" cy="646331"/>
          </a:xfrm>
          <a:prstGeom prst="rect">
            <a:avLst/>
          </a:prstGeom>
        </p:spPr>
        <p:txBody>
          <a:bodyPr>
            <a:spAutoFit/>
          </a:bodyPr>
          <a:lstStyle/>
          <a:p>
            <a:r>
              <a:rPr lang="zh-CN" altLang="en-US" dirty="0"/>
              <a:t>虚线边表示进行随机丢弃，不同的颜色表示不同的丢弃掩码。</a:t>
            </a:r>
          </a:p>
        </p:txBody>
      </p:sp>
      <p:pic>
        <p:nvPicPr>
          <p:cNvPr id="9" name="图片 8">
            <a:extLst>
              <a:ext uri="{FF2B5EF4-FFF2-40B4-BE49-F238E27FC236}">
                <a16:creationId xmlns:a16="http://schemas.microsoft.com/office/drawing/2014/main" id="{5E3F5F73-6619-42C4-A91F-C31213389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3505200"/>
            <a:ext cx="4876800" cy="1917427"/>
          </a:xfrm>
          <a:prstGeom prst="rect">
            <a:avLst/>
          </a:prstGeom>
        </p:spPr>
      </p:pic>
      <p:sp>
        <p:nvSpPr>
          <p:cNvPr id="10" name="矩形 9">
            <a:extLst>
              <a:ext uri="{FF2B5EF4-FFF2-40B4-BE49-F238E27FC236}">
                <a16:creationId xmlns:a16="http://schemas.microsoft.com/office/drawing/2014/main" id="{76F725B7-BE46-47DE-B618-CB2368F40DAD}"/>
              </a:ext>
            </a:extLst>
          </p:cNvPr>
          <p:cNvSpPr/>
          <p:nvPr/>
        </p:nvSpPr>
        <p:spPr>
          <a:xfrm>
            <a:off x="7630448" y="5606534"/>
            <a:ext cx="3647152" cy="369332"/>
          </a:xfrm>
          <a:prstGeom prst="rect">
            <a:avLst/>
          </a:prstGeom>
        </p:spPr>
        <p:txBody>
          <a:bodyPr wrap="none">
            <a:spAutoFit/>
          </a:bodyPr>
          <a:lstStyle/>
          <a:p>
            <a:r>
              <a:rPr lang="zh-CN" altLang="en-US" dirty="0"/>
              <a:t>相同颜色表示使用相同的丢弃掩码</a:t>
            </a:r>
          </a:p>
        </p:txBody>
      </p:sp>
    </p:spTree>
    <p:extLst>
      <p:ext uri="{BB962C8B-B14F-4D97-AF65-F5344CB8AC3E}">
        <p14:creationId xmlns:p14="http://schemas.microsoft.com/office/powerpoint/2010/main" val="772198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2D52D-143A-46B7-B22F-A0B155F1392C}"/>
              </a:ext>
            </a:extLst>
          </p:cNvPr>
          <p:cNvSpPr>
            <a:spLocks noGrp="1"/>
          </p:cNvSpPr>
          <p:nvPr>
            <p:ph type="title"/>
          </p:nvPr>
        </p:nvSpPr>
        <p:spPr/>
        <p:txBody>
          <a:bodyPr/>
          <a:lstStyle/>
          <a:p>
            <a:r>
              <a:rPr lang="zh-CN" altLang="en-US"/>
              <a:t>数据增强（</a:t>
            </a:r>
            <a:r>
              <a:rPr lang="en-US" altLang="zh-CN"/>
              <a:t>Data Augmentation</a:t>
            </a:r>
            <a:r>
              <a:rPr lang="zh-CN" altLang="en-US"/>
              <a:t>）</a:t>
            </a:r>
            <a:endParaRPr lang="zh-CN" altLang="en-US" dirty="0"/>
          </a:p>
        </p:txBody>
      </p:sp>
      <p:sp>
        <p:nvSpPr>
          <p:cNvPr id="3" name="内容占位符 2">
            <a:extLst>
              <a:ext uri="{FF2B5EF4-FFF2-40B4-BE49-F238E27FC236}">
                <a16:creationId xmlns:a16="http://schemas.microsoft.com/office/drawing/2014/main" id="{A9CDCDFD-3887-4CD6-B798-8767E3E980BD}"/>
              </a:ext>
            </a:extLst>
          </p:cNvPr>
          <p:cNvSpPr>
            <a:spLocks noGrp="1"/>
          </p:cNvSpPr>
          <p:nvPr>
            <p:ph idx="1"/>
          </p:nvPr>
        </p:nvSpPr>
        <p:spPr/>
        <p:txBody>
          <a:bodyPr/>
          <a:lstStyle/>
          <a:p>
            <a:r>
              <a:rPr lang="zh-CN" altLang="en-US"/>
              <a:t>图像数据的增强主要是通过算法对图像进行转变，引入噪声等方法来增加数据的多样性。</a:t>
            </a:r>
            <a:endParaRPr lang="en-US" altLang="zh-CN"/>
          </a:p>
          <a:p>
            <a:pPr lvl="1"/>
            <a:r>
              <a:rPr lang="zh-CN" altLang="en-US"/>
              <a:t>图像数据的增强方法：</a:t>
            </a:r>
          </a:p>
          <a:p>
            <a:pPr lvl="2"/>
            <a:r>
              <a:rPr lang="zh-CN" altLang="en-US"/>
              <a:t>旋转（</a:t>
            </a:r>
            <a:r>
              <a:rPr lang="en-US" altLang="zh-CN"/>
              <a:t>Rotation</a:t>
            </a:r>
            <a:r>
              <a:rPr lang="zh-CN" altLang="en-US"/>
              <a:t>）：将图像按顺时针或逆时针方向随机旋转一定角度；</a:t>
            </a:r>
          </a:p>
          <a:p>
            <a:pPr lvl="2"/>
            <a:r>
              <a:rPr lang="zh-CN" altLang="en-US"/>
              <a:t>翻转（</a:t>
            </a:r>
            <a:r>
              <a:rPr lang="en-US" altLang="zh-CN"/>
              <a:t>Flip</a:t>
            </a:r>
            <a:r>
              <a:rPr lang="zh-CN" altLang="en-US"/>
              <a:t>）：将图像沿水平或垂直方法随机翻转一定角度；</a:t>
            </a:r>
          </a:p>
          <a:p>
            <a:pPr lvl="2"/>
            <a:r>
              <a:rPr lang="zh-CN" altLang="en-US"/>
              <a:t>缩放（</a:t>
            </a:r>
            <a:r>
              <a:rPr lang="en-US" altLang="zh-CN"/>
              <a:t>Zoom In/Out</a:t>
            </a:r>
            <a:r>
              <a:rPr lang="zh-CN" altLang="en-US"/>
              <a:t>）：将图像放大或缩小一定比例；</a:t>
            </a:r>
          </a:p>
          <a:p>
            <a:pPr lvl="2"/>
            <a:r>
              <a:rPr lang="zh-CN" altLang="en-US"/>
              <a:t>平移（</a:t>
            </a:r>
            <a:r>
              <a:rPr lang="en-US" altLang="zh-CN"/>
              <a:t>Shift</a:t>
            </a:r>
            <a:r>
              <a:rPr lang="zh-CN" altLang="en-US"/>
              <a:t>）：将图像沿水平或垂直方法平移一定步长；</a:t>
            </a:r>
          </a:p>
          <a:p>
            <a:pPr lvl="2"/>
            <a:r>
              <a:rPr lang="zh-CN" altLang="en-US"/>
              <a:t>加噪声（</a:t>
            </a:r>
            <a:r>
              <a:rPr lang="en-US" altLang="zh-CN"/>
              <a:t>Noise</a:t>
            </a:r>
            <a:r>
              <a:rPr lang="zh-CN" altLang="en-US"/>
              <a:t>）：加入随机噪声。</a:t>
            </a:r>
            <a:endParaRPr lang="zh-CN" altLang="en-US" dirty="0"/>
          </a:p>
        </p:txBody>
      </p:sp>
    </p:spTree>
    <p:extLst>
      <p:ext uri="{BB962C8B-B14F-4D97-AF65-F5344CB8AC3E}">
        <p14:creationId xmlns:p14="http://schemas.microsoft.com/office/powerpoint/2010/main" val="417825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81656-2F24-4C7D-86A6-A710F2EB1215}"/>
              </a:ext>
            </a:extLst>
          </p:cNvPr>
          <p:cNvSpPr>
            <a:spLocks noGrp="1"/>
          </p:cNvSpPr>
          <p:nvPr>
            <p:ph type="title"/>
          </p:nvPr>
        </p:nvSpPr>
        <p:spPr/>
        <p:txBody>
          <a:bodyPr/>
          <a:lstStyle/>
          <a:p>
            <a:r>
              <a:rPr lang="zh-CN" altLang="en-US"/>
              <a:t>标签平滑（</a:t>
            </a:r>
            <a:r>
              <a:rPr lang="en-US" altLang="zh-CN"/>
              <a:t>Label Smoothing</a:t>
            </a:r>
            <a:r>
              <a:rPr lang="zh-CN" altLang="en-US"/>
              <a:t>）</a:t>
            </a:r>
            <a:endParaRPr lang="zh-CN" altLang="en-US" dirty="0"/>
          </a:p>
        </p:txBody>
      </p:sp>
      <p:sp>
        <p:nvSpPr>
          <p:cNvPr id="3" name="内容占位符 2">
            <a:extLst>
              <a:ext uri="{FF2B5EF4-FFF2-40B4-BE49-F238E27FC236}">
                <a16:creationId xmlns:a16="http://schemas.microsoft.com/office/drawing/2014/main" id="{06955056-B1A3-4EB2-BBC2-C09D5690BA18}"/>
              </a:ext>
            </a:extLst>
          </p:cNvPr>
          <p:cNvSpPr>
            <a:spLocks noGrp="1"/>
          </p:cNvSpPr>
          <p:nvPr>
            <p:ph idx="1"/>
          </p:nvPr>
        </p:nvSpPr>
        <p:spPr/>
        <p:txBody>
          <a:bodyPr/>
          <a:lstStyle/>
          <a:p>
            <a:r>
              <a:rPr lang="zh-CN" altLang="en-US" dirty="0"/>
              <a:t>在输出标签中添加噪声来避免模型过拟合。</a:t>
            </a:r>
            <a:endParaRPr lang="en-US" altLang="zh-CN" dirty="0"/>
          </a:p>
          <a:p>
            <a:r>
              <a:rPr lang="zh-CN" altLang="en-US" dirty="0"/>
              <a:t>一个样本</a:t>
            </a:r>
            <a:r>
              <a:rPr lang="en-US" altLang="zh-CN" dirty="0"/>
              <a:t>x</a:t>
            </a:r>
            <a:r>
              <a:rPr lang="zh-CN" altLang="en-US" dirty="0"/>
              <a:t>的标签一般用</a:t>
            </a:r>
            <a:r>
              <a:rPr lang="en-US" altLang="zh-CN" dirty="0" err="1"/>
              <a:t>onehot</a:t>
            </a:r>
            <a:r>
              <a:rPr lang="zh-CN" altLang="en-US" dirty="0"/>
              <a:t>向量表示</a:t>
            </a:r>
            <a:endParaRPr lang="en-US" altLang="zh-CN" dirty="0"/>
          </a:p>
          <a:p>
            <a:endParaRPr lang="en-US" altLang="zh-CN" dirty="0"/>
          </a:p>
          <a:p>
            <a:endParaRPr lang="en-US" altLang="zh-CN" dirty="0"/>
          </a:p>
          <a:p>
            <a:endParaRPr lang="en-US" altLang="zh-CN" dirty="0"/>
          </a:p>
          <a:p>
            <a:r>
              <a:rPr lang="zh-CN" altLang="en-US" dirty="0"/>
              <a:t>引入一个噪声对标签进行平滑，即假设样本以</a:t>
            </a:r>
            <a:r>
              <a:rPr lang="en-US" altLang="zh-CN" dirty="0"/>
              <a:t>ϵ</a:t>
            </a:r>
            <a:r>
              <a:rPr lang="zh-CN" altLang="en-US" dirty="0"/>
              <a:t>的概率为其它类。平滑后的标签为</a:t>
            </a:r>
          </a:p>
        </p:txBody>
      </p:sp>
      <p:pic>
        <p:nvPicPr>
          <p:cNvPr id="5" name="图片 4">
            <a:extLst>
              <a:ext uri="{FF2B5EF4-FFF2-40B4-BE49-F238E27FC236}">
                <a16:creationId xmlns:a16="http://schemas.microsoft.com/office/drawing/2014/main" id="{1DB6C442-F0FA-4ECB-8886-B5C6B540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007632"/>
            <a:ext cx="2884790" cy="419111"/>
          </a:xfrm>
          <a:prstGeom prst="rect">
            <a:avLst/>
          </a:prstGeom>
        </p:spPr>
      </p:pic>
      <p:sp>
        <p:nvSpPr>
          <p:cNvPr id="6" name="矩形 5">
            <a:extLst>
              <a:ext uri="{FF2B5EF4-FFF2-40B4-BE49-F238E27FC236}">
                <a16:creationId xmlns:a16="http://schemas.microsoft.com/office/drawing/2014/main" id="{537C50D5-5D49-462C-9111-4D856746C2A8}"/>
              </a:ext>
            </a:extLst>
          </p:cNvPr>
          <p:cNvSpPr/>
          <p:nvPr/>
        </p:nvSpPr>
        <p:spPr>
          <a:xfrm>
            <a:off x="7696200" y="2012740"/>
            <a:ext cx="2655599" cy="369332"/>
          </a:xfrm>
          <a:prstGeom prst="rect">
            <a:avLst/>
          </a:prstGeom>
        </p:spPr>
        <p:txBody>
          <a:bodyPr wrap="none">
            <a:spAutoFit/>
          </a:bodyPr>
          <a:lstStyle/>
          <a:p>
            <a:r>
              <a:rPr lang="zh-CN" altLang="en-US" dirty="0">
                <a:solidFill>
                  <a:srgbClr val="FF0000"/>
                </a:solidFill>
              </a:rPr>
              <a:t>硬目标（Hard Targets）</a:t>
            </a:r>
          </a:p>
        </p:txBody>
      </p:sp>
      <p:pic>
        <p:nvPicPr>
          <p:cNvPr id="8" name="图片 7">
            <a:extLst>
              <a:ext uri="{FF2B5EF4-FFF2-40B4-BE49-F238E27FC236}">
                <a16:creationId xmlns:a16="http://schemas.microsoft.com/office/drawing/2014/main" id="{D13F2D0C-7970-4C86-A937-FA9E00FC7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231" y="4850368"/>
            <a:ext cx="5057660" cy="533400"/>
          </a:xfrm>
          <a:prstGeom prst="rect">
            <a:avLst/>
          </a:prstGeom>
        </p:spPr>
      </p:pic>
    </p:spTree>
    <p:extLst>
      <p:ext uri="{BB962C8B-B14F-4D97-AF65-F5344CB8AC3E}">
        <p14:creationId xmlns:p14="http://schemas.microsoft.com/office/powerpoint/2010/main" val="2549872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模型</a:t>
                </a:r>
                <a:endParaRPr lang="en-US" altLang="zh-CN" dirty="0"/>
              </a:p>
              <a:p>
                <a:pPr lvl="1"/>
                <a:r>
                  <a:rPr lang="zh-CN" altLang="en-US" dirty="0"/>
                  <a:t>用 </a:t>
                </a:r>
                <a:r>
                  <a:rPr lang="en-US" altLang="zh-CN" dirty="0" err="1"/>
                  <a:t>ReLU</a:t>
                </a:r>
                <a:r>
                  <a:rPr lang="en-US" altLang="zh-CN" dirty="0"/>
                  <a:t> </a:t>
                </a:r>
                <a:r>
                  <a:rPr lang="zh-CN" altLang="en-US" dirty="0"/>
                  <a:t>作为激活函数</a:t>
                </a:r>
              </a:p>
              <a:p>
                <a:pPr lvl="1"/>
                <a:r>
                  <a:rPr lang="zh-CN" altLang="en-US" dirty="0"/>
                  <a:t>分类时用交叉熵作为损失函数</a:t>
                </a:r>
                <a:endParaRPr lang="en-US" altLang="zh-CN" dirty="0"/>
              </a:p>
              <a:p>
                <a:pPr lvl="1"/>
                <a:r>
                  <a:rPr lang="zh-CN" altLang="en-US" dirty="0"/>
                  <a:t>逐层归一化</a:t>
                </a:r>
              </a:p>
              <a:p>
                <a:r>
                  <a:rPr lang="zh-CN" altLang="en-US" dirty="0"/>
                  <a:t>优化</a:t>
                </a:r>
                <a:endParaRPr lang="en-US" altLang="zh-CN" dirty="0"/>
              </a:p>
              <a:p>
                <a:pPr lvl="1"/>
                <a:r>
                  <a:rPr lang="en-US" altLang="zh-CN" dirty="0" err="1"/>
                  <a:t>SDG+mini-batch</a:t>
                </a:r>
                <a:r>
                  <a:rPr lang="zh-CN" altLang="en-US" dirty="0"/>
                  <a:t>（动态学习率、</a:t>
                </a:r>
                <a:r>
                  <a:rPr lang="en-US" altLang="zh-CN" dirty="0"/>
                  <a:t>Adam</a:t>
                </a:r>
                <a:r>
                  <a:rPr lang="zh-CN" altLang="en-US" dirty="0"/>
                  <a:t>算法优先）</a:t>
                </a:r>
                <a:endParaRPr lang="en-US" altLang="zh-CN" dirty="0"/>
              </a:p>
              <a:p>
                <a:pPr lvl="1"/>
                <a:r>
                  <a:rPr lang="zh-CN" altLang="en-US" dirty="0"/>
                  <a:t>每次迭代都重新随机排序</a:t>
                </a:r>
              </a:p>
              <a:p>
                <a:pPr lvl="1"/>
                <a:r>
                  <a:rPr lang="zh-CN" altLang="en-US" dirty="0"/>
                  <a:t>数据预处理（标准归一化）</a:t>
                </a:r>
                <a:endParaRPr lang="en-US" altLang="zh-CN" dirty="0"/>
              </a:p>
              <a:p>
                <a:pPr lvl="1"/>
                <a:r>
                  <a:rPr lang="zh-CN" altLang="en-US" dirty="0"/>
                  <a:t>参数初始化</a:t>
                </a:r>
                <a:endParaRPr lang="en-US" altLang="zh-CN" dirty="0"/>
              </a:p>
              <a:p>
                <a:r>
                  <a:rPr lang="zh-CN" altLang="en-US" dirty="0"/>
                  <a:t>正则化</a:t>
                </a:r>
              </a:p>
              <a:p>
                <a:pPr lvl="1"/>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ℓ</m:t>
                        </m:r>
                      </m:e>
                      <m:sub>
                        <m:r>
                          <a:rPr lang="en-US" altLang="zh-CN">
                            <a:latin typeface="Cambria Math" panose="02040503050406030204" pitchFamily="18" charset="0"/>
                          </a:rPr>
                          <m:t>2</m:t>
                        </m:r>
                      </m:sub>
                    </m:sSub>
                  </m:oMath>
                </a14:m>
                <a:r>
                  <a:rPr lang="zh-CN" altLang="en-US" dirty="0"/>
                  <a:t>正则化（跳过前几轮）</a:t>
                </a:r>
              </a:p>
              <a:p>
                <a:pPr lvl="1"/>
                <a:r>
                  <a:rPr lang="en-US" altLang="zh-CN" dirty="0"/>
                  <a:t>Dropout</a:t>
                </a:r>
              </a:p>
              <a:p>
                <a:pPr lvl="1"/>
                <a:r>
                  <a:rPr lang="en-US" altLang="zh-CN" dirty="0"/>
                  <a:t>Early-stop</a:t>
                </a:r>
              </a:p>
              <a:p>
                <a:pPr lvl="1"/>
                <a:r>
                  <a:rPr lang="zh-CN" altLang="en-US" dirty="0"/>
                  <a:t>数据增强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389" t="-843" b="-51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511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A249-F80C-421F-81E0-2DB63896E0B6}"/>
              </a:ext>
            </a:extLst>
          </p:cNvPr>
          <p:cNvSpPr>
            <a:spLocks noGrp="1"/>
          </p:cNvSpPr>
          <p:nvPr>
            <p:ph type="title"/>
          </p:nvPr>
        </p:nvSpPr>
        <p:spPr/>
        <p:txBody>
          <a:bodyPr/>
          <a:lstStyle/>
          <a:p>
            <a:r>
              <a:rPr lang="en-US" altLang="zh-CN" dirty="0"/>
              <a:t>VISUALIZING THE LOSS LANDSCAPE OF NEURAL NETS</a:t>
            </a:r>
            <a:endParaRPr lang="zh-CN" altLang="en-US" dirty="0"/>
          </a:p>
        </p:txBody>
      </p:sp>
      <p:pic>
        <p:nvPicPr>
          <p:cNvPr id="4" name="图片 3">
            <a:extLst>
              <a:ext uri="{FF2B5EF4-FFF2-40B4-BE49-F238E27FC236}">
                <a16:creationId xmlns:a16="http://schemas.microsoft.com/office/drawing/2014/main" id="{91D6E549-D082-4B90-81DF-A4FFFBD2B1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9444" y="1258324"/>
            <a:ext cx="5321845" cy="2462467"/>
          </a:xfrm>
          <a:prstGeom prst="rect">
            <a:avLst/>
          </a:prstGeom>
        </p:spPr>
      </p:pic>
      <p:pic>
        <p:nvPicPr>
          <p:cNvPr id="6" name="图片 5">
            <a:extLst>
              <a:ext uri="{FF2B5EF4-FFF2-40B4-BE49-F238E27FC236}">
                <a16:creationId xmlns:a16="http://schemas.microsoft.com/office/drawing/2014/main" id="{AA1D8BD7-AA4B-4A57-98DD-A8DEAE94B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3810000"/>
            <a:ext cx="5613973" cy="2462467"/>
          </a:xfrm>
          <a:prstGeom prst="rect">
            <a:avLst/>
          </a:prstGeom>
        </p:spPr>
      </p:pic>
      <p:sp>
        <p:nvSpPr>
          <p:cNvPr id="7" name="矩形 6">
            <a:extLst>
              <a:ext uri="{FF2B5EF4-FFF2-40B4-BE49-F238E27FC236}">
                <a16:creationId xmlns:a16="http://schemas.microsoft.com/office/drawing/2014/main" id="{74CD4671-5E41-428D-888B-A50C40302D94}"/>
              </a:ext>
            </a:extLst>
          </p:cNvPr>
          <p:cNvSpPr/>
          <p:nvPr/>
        </p:nvSpPr>
        <p:spPr>
          <a:xfrm>
            <a:off x="8648913" y="2335668"/>
            <a:ext cx="4572000" cy="307777"/>
          </a:xfrm>
          <a:prstGeom prst="rect">
            <a:avLst/>
          </a:prstGeom>
        </p:spPr>
        <p:txBody>
          <a:bodyPr>
            <a:spAutoFit/>
          </a:bodyPr>
          <a:lstStyle/>
          <a:p>
            <a:r>
              <a:rPr lang="en-US" altLang="zh-CN" sz="1400" b="1" dirty="0"/>
              <a:t>without skip connections</a:t>
            </a:r>
            <a:endParaRPr lang="zh-CN" altLang="en-US" sz="1400" dirty="0"/>
          </a:p>
        </p:txBody>
      </p:sp>
      <p:sp>
        <p:nvSpPr>
          <p:cNvPr id="8" name="矩形 7">
            <a:extLst>
              <a:ext uri="{FF2B5EF4-FFF2-40B4-BE49-F238E27FC236}">
                <a16:creationId xmlns:a16="http://schemas.microsoft.com/office/drawing/2014/main" id="{57E4AEF1-9CF5-4E28-92D0-132889D04C0B}"/>
              </a:ext>
            </a:extLst>
          </p:cNvPr>
          <p:cNvSpPr/>
          <p:nvPr/>
        </p:nvSpPr>
        <p:spPr>
          <a:xfrm>
            <a:off x="8686800" y="4876800"/>
            <a:ext cx="4572000" cy="307777"/>
          </a:xfrm>
          <a:prstGeom prst="rect">
            <a:avLst/>
          </a:prstGeom>
        </p:spPr>
        <p:txBody>
          <a:bodyPr>
            <a:spAutoFit/>
          </a:bodyPr>
          <a:lstStyle/>
          <a:p>
            <a:r>
              <a:rPr lang="en-US" altLang="zh-CN" sz="1400" b="1" dirty="0"/>
              <a:t>with skip connections</a:t>
            </a:r>
            <a:endParaRPr lang="zh-CN" altLang="en-US" sz="1400" dirty="0"/>
          </a:p>
        </p:txBody>
      </p:sp>
      <p:sp>
        <p:nvSpPr>
          <p:cNvPr id="10" name="矩形 9">
            <a:extLst>
              <a:ext uri="{FF2B5EF4-FFF2-40B4-BE49-F238E27FC236}">
                <a16:creationId xmlns:a16="http://schemas.microsoft.com/office/drawing/2014/main" id="{A7AB0EE1-B369-438A-B73B-CF57D2D4918B}"/>
              </a:ext>
            </a:extLst>
          </p:cNvPr>
          <p:cNvSpPr/>
          <p:nvPr/>
        </p:nvSpPr>
        <p:spPr>
          <a:xfrm>
            <a:off x="533400" y="6107760"/>
            <a:ext cx="11353800" cy="253916"/>
          </a:xfrm>
          <a:prstGeom prst="rect">
            <a:avLst/>
          </a:prstGeom>
        </p:spPr>
        <p:txBody>
          <a:bodyPr wrap="square">
            <a:spAutoFit/>
          </a:bodyPr>
          <a:lstStyle/>
          <a:p>
            <a:r>
              <a:rPr lang="en-US" altLang="zh-CN" sz="1050" dirty="0">
                <a:solidFill>
                  <a:srgbClr val="222222"/>
                </a:solidFill>
              </a:rPr>
              <a:t>Li H, Xu Z, Taylor G, et al. Visualizing the loss landscape of neural nets[C]//Advances in Neural Information Processing Systems. 2018: 6389-6399.</a:t>
            </a:r>
            <a:endParaRPr lang="zh-CN" altLang="en-US" sz="1050" dirty="0"/>
          </a:p>
        </p:txBody>
      </p:sp>
    </p:spTree>
    <p:extLst>
      <p:ext uri="{BB962C8B-B14F-4D97-AF65-F5344CB8AC3E}">
        <p14:creationId xmlns:p14="http://schemas.microsoft.com/office/powerpoint/2010/main" val="312535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72D0E-8724-42B4-8611-813B13A3A1CE}"/>
              </a:ext>
            </a:extLst>
          </p:cNvPr>
          <p:cNvSpPr>
            <a:spLocks noGrp="1"/>
          </p:cNvSpPr>
          <p:nvPr>
            <p:ph type="title"/>
          </p:nvPr>
        </p:nvSpPr>
        <p:spPr/>
        <p:txBody>
          <a:bodyPr/>
          <a:lstStyle/>
          <a:p>
            <a:r>
              <a:rPr lang="zh-CN" altLang="en-US"/>
              <a:t>神经网络优化的改善方法</a:t>
            </a:r>
            <a:endParaRPr lang="zh-CN" altLang="en-US" dirty="0"/>
          </a:p>
        </p:txBody>
      </p:sp>
      <p:sp>
        <p:nvSpPr>
          <p:cNvPr id="3" name="内容占位符 2">
            <a:extLst>
              <a:ext uri="{FF2B5EF4-FFF2-40B4-BE49-F238E27FC236}">
                <a16:creationId xmlns:a16="http://schemas.microsoft.com/office/drawing/2014/main" id="{47C5733E-4011-40F0-96A8-901581BD79D5}"/>
              </a:ext>
            </a:extLst>
          </p:cNvPr>
          <p:cNvSpPr>
            <a:spLocks noGrp="1"/>
          </p:cNvSpPr>
          <p:nvPr>
            <p:ph idx="1"/>
          </p:nvPr>
        </p:nvSpPr>
        <p:spPr/>
        <p:txBody>
          <a:bodyPr/>
          <a:lstStyle/>
          <a:p>
            <a:r>
              <a:rPr lang="zh-CN" altLang="en-US" dirty="0"/>
              <a:t>使用更有效的优化算法来提高梯度下降优化方法的效率和稳定性，</a:t>
            </a:r>
            <a:endParaRPr lang="en-US" altLang="zh-CN" dirty="0"/>
          </a:p>
          <a:p>
            <a:pPr lvl="1"/>
            <a:r>
              <a:rPr lang="zh-CN" altLang="en-US" dirty="0"/>
              <a:t>动态学习率调整</a:t>
            </a:r>
            <a:endParaRPr lang="en-US" altLang="zh-CN" dirty="0"/>
          </a:p>
          <a:p>
            <a:pPr lvl="1"/>
            <a:r>
              <a:rPr lang="zh-CN" altLang="en-US" dirty="0"/>
              <a:t>梯度估计修正</a:t>
            </a:r>
          </a:p>
          <a:p>
            <a:r>
              <a:rPr lang="zh-CN" altLang="en-US" dirty="0"/>
              <a:t>使用更好的参数初始化方法、数据预处理方法来提高优化效率．</a:t>
            </a:r>
          </a:p>
          <a:p>
            <a:r>
              <a:rPr lang="zh-CN" altLang="en-US" dirty="0"/>
              <a:t>修改网络结构来得到更好的优化地形（ </a:t>
            </a:r>
            <a:r>
              <a:rPr lang="en-US" altLang="zh-CN" dirty="0"/>
              <a:t>Optimization Landscape </a:t>
            </a:r>
            <a:r>
              <a:rPr lang="zh-CN" altLang="en-US" dirty="0"/>
              <a:t>）</a:t>
            </a:r>
            <a:endParaRPr lang="en-US" altLang="zh-CN" dirty="0"/>
          </a:p>
          <a:p>
            <a:pPr lvl="1"/>
            <a:r>
              <a:rPr lang="zh-CN" altLang="en-US" dirty="0"/>
              <a:t>优化地形指在高维空间中损失函数的曲面形状．好的优化地形通常比较平滑．</a:t>
            </a:r>
          </a:p>
          <a:p>
            <a:pPr lvl="1"/>
            <a:r>
              <a:rPr lang="zh-CN" altLang="en-US" dirty="0"/>
              <a:t>使用 </a:t>
            </a:r>
            <a:r>
              <a:rPr lang="en-US" altLang="zh-CN" dirty="0" err="1"/>
              <a:t>ReLU</a:t>
            </a:r>
            <a:r>
              <a:rPr lang="en-US" altLang="zh-CN" dirty="0"/>
              <a:t> </a:t>
            </a:r>
            <a:r>
              <a:rPr lang="zh-CN" altLang="en-US" dirty="0"/>
              <a:t>激活函数、残差连接、逐层归一化等．</a:t>
            </a:r>
          </a:p>
          <a:p>
            <a:r>
              <a:rPr lang="zh-CN" altLang="en-US" dirty="0"/>
              <a:t>使用更好的超参数优化方法．</a:t>
            </a:r>
          </a:p>
        </p:txBody>
      </p:sp>
    </p:spTree>
    <p:extLst>
      <p:ext uri="{BB962C8B-B14F-4D97-AF65-F5344CB8AC3E}">
        <p14:creationId xmlns:p14="http://schemas.microsoft.com/office/powerpoint/2010/main" val="4054146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7822C-B423-43C9-9559-A3652363D068}"/>
              </a:ext>
            </a:extLst>
          </p:cNvPr>
          <p:cNvSpPr>
            <a:spLocks noGrp="1"/>
          </p:cNvSpPr>
          <p:nvPr>
            <p:ph type="ctrTitle"/>
          </p:nvPr>
        </p:nvSpPr>
        <p:spPr/>
        <p:txBody>
          <a:bodyPr/>
          <a:lstStyle/>
          <a:p>
            <a:r>
              <a:rPr lang="zh-CN" altLang="en-US" dirty="0"/>
              <a:t>优化算法改进</a:t>
            </a:r>
          </a:p>
        </p:txBody>
      </p:sp>
    </p:spTree>
    <p:extLst>
      <p:ext uri="{BB962C8B-B14F-4D97-AF65-F5344CB8AC3E}">
        <p14:creationId xmlns:p14="http://schemas.microsoft.com/office/powerpoint/2010/main" val="2233420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C99FF-DBDC-47EC-A192-3A6D8D889A91}"/>
              </a:ext>
            </a:extLst>
          </p:cNvPr>
          <p:cNvSpPr>
            <a:spLocks noGrp="1"/>
          </p:cNvSpPr>
          <p:nvPr>
            <p:ph type="title"/>
          </p:nvPr>
        </p:nvSpPr>
        <p:spPr/>
        <p:txBody>
          <a:bodyPr/>
          <a:lstStyle/>
          <a:p>
            <a:r>
              <a:rPr lang="zh-CN" altLang="en-US"/>
              <a:t>优化算法：随机梯度下降</a:t>
            </a:r>
            <a:endParaRPr lang="zh-CN" altLang="en-US" dirty="0"/>
          </a:p>
        </p:txBody>
      </p:sp>
      <p:pic>
        <p:nvPicPr>
          <p:cNvPr id="1026" name="Picture 2" descr="Related image">
            <a:extLst>
              <a:ext uri="{FF2B5EF4-FFF2-40B4-BE49-F238E27FC236}">
                <a16:creationId xmlns:a16="http://schemas.microsoft.com/office/drawing/2014/main" id="{4DEC83C7-8256-45F8-9D59-5B9FD7133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667000"/>
            <a:ext cx="3971786" cy="210026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4E955C2A-6CC5-426B-8142-D38EF6693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133600"/>
            <a:ext cx="5682491" cy="3058966"/>
          </a:xfrm>
          <a:prstGeom prst="rect">
            <a:avLst/>
          </a:prstGeom>
        </p:spPr>
      </p:pic>
    </p:spTree>
    <p:extLst>
      <p:ext uri="{BB962C8B-B14F-4D97-AF65-F5344CB8AC3E}">
        <p14:creationId xmlns:p14="http://schemas.microsoft.com/office/powerpoint/2010/main" val="1438607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3.2"/>
</p:tagLst>
</file>

<file path=ppt/tags/tag2.xml><?xml version="1.0" encoding="utf-8"?>
<p:tagLst xmlns:a="http://schemas.openxmlformats.org/drawingml/2006/main" xmlns:r="http://schemas.openxmlformats.org/officeDocument/2006/relationships" xmlns:p="http://schemas.openxmlformats.org/presentationml/2006/main">
  <p:tag name="TIMING" val="|69.1"/>
</p:tagLst>
</file>

<file path=ppt/tags/tag3.xml><?xml version="1.0" encoding="utf-8"?>
<p:tagLst xmlns:a="http://schemas.openxmlformats.org/drawingml/2006/main" xmlns:r="http://schemas.openxmlformats.org/officeDocument/2006/relationships" xmlns:p="http://schemas.openxmlformats.org/presentationml/2006/main">
  <p:tag name="TIMING" val="|40.3|19.8|37.5|66"/>
</p:tagLst>
</file>

<file path=ppt/tags/tag4.xml><?xml version="1.0" encoding="utf-8"?>
<p:tagLst xmlns:a="http://schemas.openxmlformats.org/drawingml/2006/main" xmlns:r="http://schemas.openxmlformats.org/officeDocument/2006/relationships" xmlns:p="http://schemas.openxmlformats.org/presentationml/2006/main">
  <p:tag name="TIMING" val="|120.8"/>
</p:tagLst>
</file>

<file path=ppt/tags/tag5.xml><?xml version="1.0" encoding="utf-8"?>
<p:tagLst xmlns:a="http://schemas.openxmlformats.org/drawingml/2006/main" xmlns:r="http://schemas.openxmlformats.org/officeDocument/2006/relationships" xmlns:p="http://schemas.openxmlformats.org/presentationml/2006/main">
  <p:tag name="TIMING" val="|74.1"/>
</p:tagLst>
</file>

<file path=ppt/tags/tag6.xml><?xml version="1.0" encoding="utf-8"?>
<p:tagLst xmlns:a="http://schemas.openxmlformats.org/drawingml/2006/main" xmlns:r="http://schemas.openxmlformats.org/officeDocument/2006/relationships" xmlns:p="http://schemas.openxmlformats.org/presentationml/2006/main">
  <p:tag name="TIMING" val="|1.4|0.5|0.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B8706E51-85D1-4208-8AD4-B6592867848C}" vid="{BF9D5D0F-7751-44E7-A62A-12F43CC68E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20261</TotalTime>
  <Words>2426</Words>
  <Application>Microsoft Office PowerPoint</Application>
  <PresentationFormat>宽屏</PresentationFormat>
  <Paragraphs>369</Paragraphs>
  <Slides>59</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59</vt:i4>
      </vt:variant>
    </vt:vector>
  </HeadingPairs>
  <TitlesOfParts>
    <vt:vector size="72" baseType="lpstr">
      <vt:lpstr>华文楷体</vt:lpstr>
      <vt:lpstr>华文细黑</vt:lpstr>
      <vt:lpstr>宋体</vt:lpstr>
      <vt:lpstr>微软雅黑</vt:lpstr>
      <vt:lpstr>Arial</vt:lpstr>
      <vt:lpstr>Calibri</vt:lpstr>
      <vt:lpstr>Cambria</vt:lpstr>
      <vt:lpstr>Cambria Math</vt:lpstr>
      <vt:lpstr>Helvetica</vt:lpstr>
      <vt:lpstr>Times New Roman</vt:lpstr>
      <vt:lpstr>Wingdings</vt:lpstr>
      <vt:lpstr>Wingdings 3</vt:lpstr>
      <vt:lpstr>my</vt:lpstr>
      <vt:lpstr>网络优化与正则化</vt:lpstr>
      <vt:lpstr>机器学习的矛与盾</vt:lpstr>
      <vt:lpstr>网络优化</vt:lpstr>
      <vt:lpstr>网络优化的难点</vt:lpstr>
      <vt:lpstr>高维空间的非凸优化问题</vt:lpstr>
      <vt:lpstr>VISUALIZING THE LOSS LANDSCAPE OF NEURAL NETS</vt:lpstr>
      <vt:lpstr>神经网络优化的改善方法</vt:lpstr>
      <vt:lpstr>优化算法改进</vt:lpstr>
      <vt:lpstr>优化算法：随机梯度下降</vt:lpstr>
      <vt:lpstr>优化算法： 小批量随机梯度下降 MiniBatch</vt:lpstr>
      <vt:lpstr>批量大小的影响</vt:lpstr>
      <vt:lpstr>如何改进？</vt:lpstr>
      <vt:lpstr>学习率的影响</vt:lpstr>
      <vt:lpstr>学习率衰减 </vt:lpstr>
      <vt:lpstr>学习率衰减</vt:lpstr>
      <vt:lpstr>学习率衰减</vt:lpstr>
      <vt:lpstr>周期性学习率调整 Cyclical Learning Rates</vt:lpstr>
      <vt:lpstr>Cyclical Learning Rates</vt:lpstr>
      <vt:lpstr>Others</vt:lpstr>
      <vt:lpstr>自适应学习率</vt:lpstr>
      <vt:lpstr>梯度方向优化</vt:lpstr>
      <vt:lpstr>梯度方向优化</vt:lpstr>
      <vt:lpstr>梯度方向优化+自适应学习率</vt:lpstr>
      <vt:lpstr>优化</vt:lpstr>
      <vt:lpstr>梯度截断</vt:lpstr>
      <vt:lpstr>优化算法改进小结</vt:lpstr>
      <vt:lpstr>参数初始化/数据预处理</vt:lpstr>
      <vt:lpstr>参数初始化</vt:lpstr>
      <vt:lpstr>随机初始化</vt:lpstr>
      <vt:lpstr>随机初始化</vt:lpstr>
      <vt:lpstr>参数初始化</vt:lpstr>
      <vt:lpstr>数据预处理</vt:lpstr>
      <vt:lpstr>逐层归一化</vt:lpstr>
      <vt:lpstr>逐层归一化</vt:lpstr>
      <vt:lpstr>批量归一化</vt:lpstr>
      <vt:lpstr>层归一化</vt:lpstr>
      <vt:lpstr>批量归一化VS层归一化</vt:lpstr>
      <vt:lpstr>更多的归一化</vt:lpstr>
      <vt:lpstr>超参数优化</vt:lpstr>
      <vt:lpstr>超参数优化</vt:lpstr>
      <vt:lpstr>超参数优化</vt:lpstr>
      <vt:lpstr>超参数优化</vt:lpstr>
      <vt:lpstr>超参数优化</vt:lpstr>
      <vt:lpstr>网络正则化</vt:lpstr>
      <vt:lpstr>重新思考泛化性</vt:lpstr>
      <vt:lpstr>正则化（regularization）</vt:lpstr>
      <vt:lpstr>正则化</vt:lpstr>
      <vt:lpstr>ℓ_1和ℓ_2正则化</vt:lpstr>
      <vt:lpstr>神经网络示例</vt:lpstr>
      <vt:lpstr>神经网络示例</vt:lpstr>
      <vt:lpstr>提前停止</vt:lpstr>
      <vt:lpstr>权重衰减（Weight Decay）</vt:lpstr>
      <vt:lpstr>丢弃法（Dropout Method）</vt:lpstr>
      <vt:lpstr>Dropout意义</vt:lpstr>
      <vt:lpstr>循环神经网络上的丢弃法</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Windows 用户</cp:lastModifiedBy>
  <cp:revision>1909</cp:revision>
  <dcterms:created xsi:type="dcterms:W3CDTF">2009-03-19T21:17:53Z</dcterms:created>
  <dcterms:modified xsi:type="dcterms:W3CDTF">2020-04-19T19:33:05Z</dcterms:modified>
</cp:coreProperties>
</file>